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8" r:id="rId8"/>
    <p:sldId id="259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7129" y="680986"/>
            <a:ext cx="10852287" cy="2766528"/>
          </a:xfrm>
        </p:spPr>
        <p:txBody>
          <a:bodyPr/>
          <a:lstStyle/>
          <a:p>
            <a:r>
              <a:rPr lang="ru-RU" dirty="0" smtClean="0"/>
              <a:t>Антитеррористическая защищенность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55047" y="3469151"/>
            <a:ext cx="9687740" cy="90604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Взрывное </a:t>
            </a:r>
            <a:r>
              <a:rPr lang="ru-RU" sz="3600" b="1" dirty="0">
                <a:solidFill>
                  <a:schemeClr val="tx1"/>
                </a:solidFill>
              </a:rPr>
              <a:t>устройство обнаружено в здании</a:t>
            </a:r>
            <a:endParaRPr lang="ru-RU" sz="3600" dirty="0">
              <a:solidFill>
                <a:schemeClr val="tx1"/>
              </a:solidFill>
            </a:endParaRPr>
          </a:p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2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306" y="685800"/>
            <a:ext cx="11073009" cy="11519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РЕКОМЕНДУЕМЫЕ расстояния для ЭВАКУАЦИИ И</a:t>
            </a:r>
            <a:br>
              <a:rPr lang="ru-RU" sz="3600" b="1" dirty="0"/>
            </a:br>
            <a:r>
              <a:rPr lang="ru-RU" sz="3600" b="1" dirty="0"/>
              <a:t> ОЦЕПЛЕНИЯ ПРИ ОБНАРУЖЕНИИ ВЗРЫВНОГО УСТРОЙСТВА </a:t>
            </a:r>
            <a:br>
              <a:rPr lang="ru-RU" sz="3600" b="1" dirty="0"/>
            </a:br>
            <a:r>
              <a:rPr lang="ru-RU" sz="3600" b="1" dirty="0"/>
              <a:t>ИЛИ похожего на него ПРЕДМЕТА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7996" y="2063396"/>
            <a:ext cx="11223320" cy="3311189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200" dirty="0" smtClean="0"/>
              <a:t>Автомобиль </a:t>
            </a:r>
            <a:r>
              <a:rPr lang="ru-RU" sz="3200" dirty="0"/>
              <a:t>типа «Волга» – 580 метров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Микроавтобус </a:t>
            </a:r>
            <a:r>
              <a:rPr lang="ru-RU" sz="3200" dirty="0"/>
              <a:t>– 920 метров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Грузовая </a:t>
            </a:r>
            <a:r>
              <a:rPr lang="ru-RU" sz="3200" dirty="0"/>
              <a:t>автомашина (фургон) – 1240 метров</a:t>
            </a:r>
          </a:p>
          <a:p>
            <a:endParaRPr lang="ru-RU" sz="28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485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Действия обучающихся при нахождении </a:t>
            </a:r>
            <a:r>
              <a:rPr lang="ru-RU" sz="4000" dirty="0" smtClean="0"/>
              <a:t>взрывного устройства </a:t>
            </a:r>
            <a:r>
              <a:rPr lang="ru-RU" sz="4000" dirty="0" smtClean="0"/>
              <a:t>в 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256" y="2063396"/>
            <a:ext cx="11098060" cy="3311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П</a:t>
            </a:r>
            <a:r>
              <a:rPr lang="ru-RU" sz="3200" dirty="0" smtClean="0"/>
              <a:t>ри возникновении чрезвычайной ситуации в здании школы вы можете услышать: </a:t>
            </a:r>
            <a:r>
              <a:rPr lang="ru-RU" sz="3200" dirty="0" smtClean="0"/>
              <a:t>звуковое </a:t>
            </a:r>
            <a:r>
              <a:rPr lang="ru-RU" sz="3200" dirty="0" smtClean="0"/>
              <a:t>оповещение </a:t>
            </a:r>
            <a:r>
              <a:rPr lang="ru-RU" sz="3200" dirty="0" smtClean="0"/>
              <a:t>«</a:t>
            </a:r>
            <a:r>
              <a:rPr lang="ru-RU" sz="3200" dirty="0"/>
              <a:t>ВНИМАНИЕ! ЭВАКУАЦИЯ, ЗАЛОЖЕНА </a:t>
            </a:r>
            <a:r>
              <a:rPr lang="ru-RU" sz="3200" dirty="0" smtClean="0"/>
              <a:t>БОМБА»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Вам </a:t>
            </a:r>
            <a:r>
              <a:rPr lang="ru-RU" sz="3200" dirty="0" smtClean="0">
                <a:solidFill>
                  <a:schemeClr val="accent1"/>
                </a:solidFill>
              </a:rPr>
              <a:t>необходимо действовать по следующим правилам</a:t>
            </a:r>
            <a:endParaRPr lang="ru-RU" sz="3200" dirty="0">
              <a:solidFill>
                <a:schemeClr val="accent1"/>
              </a:solidFill>
            </a:endParaRPr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5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Действия обучающихся при нахождении взрывного устройства в 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7995" y="2063396"/>
            <a:ext cx="11223321" cy="3311189"/>
          </a:xfrm>
        </p:spPr>
        <p:txBody>
          <a:bodyPr/>
          <a:lstStyle/>
          <a:p>
            <a:pPr algn="just"/>
            <a:r>
              <a:rPr lang="ru-RU" sz="3200" dirty="0" smtClean="0"/>
              <a:t> </a:t>
            </a:r>
            <a:r>
              <a:rPr lang="ru-RU" sz="3200" dirty="0" smtClean="0"/>
              <a:t>проследовать </a:t>
            </a:r>
            <a:r>
              <a:rPr lang="ru-RU" sz="3200" dirty="0"/>
              <a:t>на безопасное расстояние </a:t>
            </a:r>
            <a:r>
              <a:rPr lang="ru-RU" sz="3200" dirty="0" smtClean="0"/>
              <a:t>от </a:t>
            </a:r>
            <a:r>
              <a:rPr lang="ru-RU" sz="3200" dirty="0"/>
              <a:t>предполагаемого взрывного устройства </a:t>
            </a:r>
            <a:r>
              <a:rPr lang="ru-RU" sz="3200" dirty="0" smtClean="0"/>
              <a:t>;</a:t>
            </a:r>
            <a:endParaRPr lang="ru-RU" sz="3200" dirty="0"/>
          </a:p>
          <a:p>
            <a:pPr algn="just"/>
            <a:r>
              <a:rPr lang="ru-RU" sz="3200" dirty="0"/>
              <a:t> действовать по распоряжению руководителя, охранника или работника организации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642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Действия обучающихся при нахождении взрывного устройства в 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626" y="2063396"/>
            <a:ext cx="11160690" cy="331118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/>
              <a:t>в </a:t>
            </a:r>
            <a:r>
              <a:rPr lang="ru-RU" sz="3200" dirty="0"/>
              <a:t>случае эвакуации сохранять спокойствие, отключить средства связи;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оказывать </a:t>
            </a:r>
            <a:r>
              <a:rPr lang="ru-RU" sz="3200" dirty="0"/>
              <a:t>помощь и поддержку другим обучающимся только по указанию работников организации.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572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Действия обучающихся при </a:t>
            </a:r>
            <a:r>
              <a:rPr lang="ru-RU" sz="4000" dirty="0" smtClean="0"/>
              <a:t>обнаружении предмета похожего на взрывное устройство  в </a:t>
            </a:r>
            <a:r>
              <a:rPr lang="ru-RU" sz="4000" dirty="0"/>
              <a:t>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0416" y="2063396"/>
            <a:ext cx="11260900" cy="33111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 smtClean="0"/>
              <a:t> </a:t>
            </a:r>
            <a:r>
              <a:rPr lang="ru-RU" sz="3000" dirty="0" smtClean="0"/>
              <a:t>не </a:t>
            </a:r>
            <a:r>
              <a:rPr lang="ru-RU" sz="3000" dirty="0"/>
              <a:t>трогать и не приближаться к оставленным другими лицами (бесхозным) предметам;</a:t>
            </a:r>
          </a:p>
          <a:p>
            <a:pPr algn="just"/>
            <a:r>
              <a:rPr lang="ru-RU" sz="3000" dirty="0"/>
              <a:t> в случае обнаружения оставленного другими лицами (бесхозного) предмета громко обратиться к окружающим «ЧЬЯ СУМКА (ПАКЕТ, КОРОБКА)?», если ответа </a:t>
            </a:r>
            <a:r>
              <a:rPr lang="ru-RU" sz="3000" dirty="0" smtClean="0"/>
              <a:t>не </a:t>
            </a:r>
            <a:r>
              <a:rPr lang="ru-RU" sz="3000" dirty="0"/>
              <a:t>последовало сообщить ближайшему работнику организации, либо обучающемуся старшего возраста</a:t>
            </a:r>
            <a:r>
              <a:rPr lang="ru-RU" sz="3000" dirty="0" smtClean="0"/>
              <a:t>;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24093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Действия обучающихся при обнаружении предмета похожего на взрывное устройство  в 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7995" y="2063396"/>
            <a:ext cx="11223321" cy="3311189"/>
          </a:xfrm>
        </p:spPr>
        <p:txBody>
          <a:bodyPr/>
          <a:lstStyle/>
          <a:p>
            <a:pPr algn="just"/>
            <a:r>
              <a:rPr lang="ru-RU" sz="3200" dirty="0" smtClean="0"/>
              <a:t> </a:t>
            </a:r>
            <a:r>
              <a:rPr lang="ru-RU" sz="3200" dirty="0" smtClean="0"/>
              <a:t>проследовать </a:t>
            </a:r>
            <a:r>
              <a:rPr lang="ru-RU" sz="3200" dirty="0"/>
              <a:t>на безопасное расстояние </a:t>
            </a:r>
            <a:r>
              <a:rPr lang="ru-RU" sz="3200" dirty="0" smtClean="0"/>
              <a:t>от </a:t>
            </a:r>
            <a:r>
              <a:rPr lang="ru-RU" sz="3200" dirty="0"/>
              <a:t>предполагаемого взрывного устройства </a:t>
            </a:r>
            <a:r>
              <a:rPr lang="ru-RU" sz="3200" dirty="0" smtClean="0"/>
              <a:t>;</a:t>
            </a:r>
            <a:endParaRPr lang="ru-RU" sz="3200" dirty="0"/>
          </a:p>
          <a:p>
            <a:pPr algn="just"/>
            <a:r>
              <a:rPr lang="ru-RU" sz="3200" dirty="0"/>
              <a:t> действовать по распоряжению руководителя, охранника или работника организации</a:t>
            </a:r>
            <a:r>
              <a:rPr lang="ru-RU" sz="3200" dirty="0" smtClean="0"/>
              <a:t>;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1" y="8382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3849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Действия обучающихся при обнаружении предмета похожего на взрывное устройство  в 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626" y="2063396"/>
            <a:ext cx="11160690" cy="331118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/>
              <a:t>в </a:t>
            </a:r>
            <a:r>
              <a:rPr lang="ru-RU" sz="3200" dirty="0"/>
              <a:t>случае эвакуации сохранять спокойствие, отключить средства связи;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оказывать </a:t>
            </a:r>
            <a:r>
              <a:rPr lang="ru-RU" sz="3200" dirty="0"/>
              <a:t>помощь и поддержку другим обучающимся только по указанию работников организации.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3135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68" y="685800"/>
            <a:ext cx="11235847" cy="11519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РЕКОМЕНДУЕМЫЕ расстояния для ЭВАКУАЦИИ </a:t>
            </a:r>
            <a:r>
              <a:rPr lang="ru-RU" sz="3600" b="1" dirty="0" smtClean="0"/>
              <a:t>И</a:t>
            </a:r>
            <a:br>
              <a:rPr lang="ru-RU" sz="3600" b="1" dirty="0" smtClean="0"/>
            </a:br>
            <a:r>
              <a:rPr lang="ru-RU" sz="3600" b="1" dirty="0" smtClean="0"/>
              <a:t> ОЦЕПЛЕНИЯ ПРИ </a:t>
            </a:r>
            <a:r>
              <a:rPr lang="ru-RU" sz="3600" b="1" dirty="0"/>
              <a:t>ОБНАРУЖЕНИИ ВЗРЫВНОГО УСТРОЙСТВА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ИЛИ </a:t>
            </a:r>
            <a:r>
              <a:rPr lang="ru-RU" sz="3600" b="1" dirty="0"/>
              <a:t>похожего на него ПРЕДМЕТА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468" y="2063396"/>
            <a:ext cx="11235847" cy="3311189"/>
          </a:xfrm>
        </p:spPr>
        <p:txBody>
          <a:bodyPr>
            <a:normAutofit/>
          </a:bodyPr>
          <a:lstStyle/>
          <a:p>
            <a:r>
              <a:rPr lang="ru-RU" sz="2500" dirty="0" smtClean="0"/>
              <a:t> </a:t>
            </a:r>
            <a:r>
              <a:rPr lang="ru-RU" sz="3200" dirty="0"/>
              <a:t>Граната РГД-5 – 50 метров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Граната Ф-1 – 200 метров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Тротиловая шашка массой 200 граммов – 45 метров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Тротиловая шашка массой 400 граммов – 55 метров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3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2" y="685800"/>
            <a:ext cx="11373634" cy="11519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РЕКОМЕНДУЕМЫЕ расстояния для ЭВАКУАЦИИ И</a:t>
            </a:r>
            <a:br>
              <a:rPr lang="ru-RU" sz="3600" b="1" dirty="0"/>
            </a:br>
            <a:r>
              <a:rPr lang="ru-RU" sz="3600" b="1" dirty="0"/>
              <a:t> ОЦЕПЛЕНИЯ ПРИ ОБНАРУЖЕНИИ ВЗРЫВНОГО УСТРОЙСТВА </a:t>
            </a:r>
            <a:br>
              <a:rPr lang="ru-RU" sz="3600" b="1" dirty="0"/>
            </a:br>
            <a:r>
              <a:rPr lang="ru-RU" sz="3600" b="1" dirty="0"/>
              <a:t>ИЛИ похожего на него ПРЕДМЕТА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8100" y="2063396"/>
            <a:ext cx="11173216" cy="3311189"/>
          </a:xfrm>
        </p:spPr>
        <p:txBody>
          <a:bodyPr>
            <a:normAutofit fontScale="92500" lnSpcReduction="20000"/>
          </a:bodyPr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600" dirty="0" smtClean="0"/>
              <a:t>Пивная </a:t>
            </a:r>
            <a:r>
              <a:rPr lang="ru-RU" sz="3600" dirty="0"/>
              <a:t>банка 0,33 литра – 60 метров</a:t>
            </a:r>
          </a:p>
          <a:p>
            <a:r>
              <a:rPr lang="ru-RU" sz="3600" dirty="0"/>
              <a:t> </a:t>
            </a:r>
            <a:r>
              <a:rPr lang="ru-RU" sz="3500" dirty="0" smtClean="0"/>
              <a:t>Чемодан</a:t>
            </a:r>
            <a:r>
              <a:rPr lang="ru-RU" sz="3600" dirty="0" smtClean="0"/>
              <a:t> </a:t>
            </a:r>
            <a:r>
              <a:rPr lang="ru-RU" sz="3600" dirty="0"/>
              <a:t>(кейс) – 230 метров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Дорожный </a:t>
            </a:r>
            <a:r>
              <a:rPr lang="ru-RU" sz="3600" dirty="0"/>
              <a:t>чемодан – 350 метров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Автомобиль </a:t>
            </a:r>
            <a:r>
              <a:rPr lang="ru-RU" sz="3600" dirty="0"/>
              <a:t>типа «Жигули» – 460 </a:t>
            </a:r>
            <a:r>
              <a:rPr lang="ru-RU" sz="3600" dirty="0" smtClean="0"/>
              <a:t>метров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27127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60</TotalTime>
  <Words>279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Impact</vt:lpstr>
      <vt:lpstr>Главное мероприятие</vt:lpstr>
      <vt:lpstr>Антитеррористическая защищенность</vt:lpstr>
      <vt:lpstr>Действия обучающихся при нахождении взрывного устройства в здании школы</vt:lpstr>
      <vt:lpstr>Действия обучающихся при нахождении взрывного устройства в здании школы</vt:lpstr>
      <vt:lpstr>Действия обучающихся при нахождении взрывного устройства в здании школы</vt:lpstr>
      <vt:lpstr>Действия обучающихся при обнаружении предмета похожего на взрывное устройство  в здании школы</vt:lpstr>
      <vt:lpstr>Действия обучающихся при обнаружении предмета похожего на взрывное устройство  в здании школы</vt:lpstr>
      <vt:lpstr>Действия обучающихся при обнаружении предмета похожего на взрывное устройство  в здании школы</vt:lpstr>
      <vt:lpstr>РЕКОМЕНДУЕМЫЕ расстояния для ЭВАКУАЦИИ И  ОЦЕПЛЕНИЯ ПРИ ОБНАРУЖЕНИИ ВЗРЫВНОГО УСТРОЙСТВА  ИЛИ похожего на него ПРЕДМЕТА </vt:lpstr>
      <vt:lpstr>РЕКОМЕНДУЕМЫЕ расстояния для ЭВАКУАЦИИ И  ОЦЕПЛЕНИЯ ПРИ ОБНАРУЖЕНИИ ВЗРЫВНОГО УСТРОЙСТВА  ИЛИ похожего на него ПРЕДМЕТА </vt:lpstr>
      <vt:lpstr>РЕКОМЕНДУЕМЫЕ расстояния для ЭВАКУАЦИИ И  ОЦЕПЛЕНИЯ ПРИ ОБНАРУЖЕНИИ ВЗРЫВНОГО УСТРОЙСТВА  ИЛИ похожего на него ПРЕДМЕТА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Антитеррористическая защищенность</dc:title>
  <dc:creator>User</dc:creator>
  <cp:lastModifiedBy>User</cp:lastModifiedBy>
  <cp:revision>10</cp:revision>
  <dcterms:created xsi:type="dcterms:W3CDTF">2022-10-21T17:02:41Z</dcterms:created>
  <dcterms:modified xsi:type="dcterms:W3CDTF">2022-10-21T18:11:23Z</dcterms:modified>
</cp:coreProperties>
</file>