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3" r:id="rId5"/>
    <p:sldId id="264" r:id="rId6"/>
    <p:sldId id="266" r:id="rId7"/>
    <p:sldId id="274" r:id="rId8"/>
    <p:sldId id="267" r:id="rId9"/>
    <p:sldId id="268" r:id="rId10"/>
    <p:sldId id="269" r:id="rId11"/>
    <p:sldId id="276" r:id="rId12"/>
    <p:sldId id="271" r:id="rId13"/>
    <p:sldId id="275" r:id="rId14"/>
    <p:sldId id="270" r:id="rId15"/>
    <p:sldId id="277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2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DC075-6C16-4E85-8D9C-FE08C39FD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CA81F6-CD0D-41F3-B46E-1D18109CA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CA730-2057-428D-A8D6-C0D38E22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DF50E0-3E4F-41F9-BCF7-0A382924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E5AE30-C482-423B-9622-04F6FC6B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D6E9E0-9DFF-4EB9-9185-15B0B1752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3944C-174D-47E3-89AC-A88F3839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1EC2F1-818A-4B15-B51F-983897640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73AB7-ABE7-4C00-9E80-BDD43480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2C3D5-3730-477A-B970-3EE1868F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ACED54-3F5F-4CE5-A8A4-FFECA66F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7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3F710E-D9E7-4FD8-81C7-CCD13DC22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D01F1A-B69D-4374-92BF-F6E06A57D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D4DB22-B8B1-4BEF-904B-96E404AC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A9AC8-DE70-4B9F-B0AF-FE8DF590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6CB422-9F81-49F4-8D7A-4BC3740C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4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8AFFC-8568-43E4-A489-138B2547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284DA-BAE4-423B-87C3-6B0CE147B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2D62B-080F-4B2B-81B1-C42C354B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70130-411D-49DB-A4FA-24A05209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4A25-E951-47F5-AC0D-4FAC10BA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6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5E790-7397-43AC-8153-916FD4E0C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2C506D-D820-4198-9ED9-2F98D63DD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509845-8E72-41C1-B425-7F747798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F3BC55-D404-49A4-9F1A-AAD65565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FFF53-14EA-44B8-AD33-6491B88C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5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2C6AA-6C51-459A-8285-4B44B6CFD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33857-5DA3-415C-A766-B08AB4135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CA45CB-BB46-47E3-88A9-C35CB106C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2A6DFD-0775-410A-BE2E-F718B1BC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08C53B-5C1E-476E-9D77-FF30D01E2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6615D8-6868-4B89-8906-8C3FE5D9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6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1A8BF-482B-4021-BBD1-ECBBCD97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1AFC4-87A1-49A0-AA8C-881837E4E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BF2350-97E5-4AE5-A892-16E456943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3D0AA8-B96F-4CA5-9A01-B849409EB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5D9D97-18A5-45AE-B8F1-F896430B3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4C973F-94CA-46ED-96C9-83FBE18D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D521B1-8923-4210-A4C3-A5EEFB73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3FE5CA-E9E6-4A4E-97E6-2FCA2D12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89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647A3-BECB-4B2B-B5C4-48DDF5BB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9CB5E2-C87C-4BDE-A491-DA600DB0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389F5F-4131-4347-A863-F730FE20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7AD921-7BCF-49CE-B5F6-323A9136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1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4D6A00-8362-409A-9285-28557789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389AF4-A1DD-4DD9-A1DD-B1829D93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CC1299-D91A-4168-8E29-2FEEF9D2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4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9C2DA-6E07-443E-A634-37F8B627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02733-E2C2-4A9D-B27B-1EF9FDFCC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245AEB-5552-4445-BF70-9EE50C88B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800FD-EEE4-40AB-A4BB-9949764C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F37DE-EDEB-4D07-BF57-694C1AF1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0F74F5-5959-4F17-B6E0-C2179FE1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5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C8FFF-00F1-4687-ABD8-42AA9451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70C9BE-06E7-4CE2-9B0A-D85136392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E6B276-9536-4D19-97B0-A5BC410EF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FFEAC-FD75-4D4B-B8AE-C5EDE977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4F734-9A1D-4258-BD2F-DF505526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13E1C-33CE-49C6-A324-99D19BB4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80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C3477-2B9E-4BF8-937C-1CDEB0A4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45376B-B578-43F8-8C82-9D4578D11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C6FB5-590E-4E4E-924B-6092292A4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DE362-7682-4665-AB66-18DDB28DE1E5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CF1E2-DFE5-4A57-8EE7-286E5C640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2E5B02-F509-4113-A4A0-000EC5BD1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FE20-162B-4F87-9FA3-DD049670BEB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8EB0AB-E724-4EE9-A118-A9731EEEAC1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B8A48-0734-4D36-913B-5351F32A2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546" y="2081421"/>
            <a:ext cx="9144000" cy="23876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C2D0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Декада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C2D0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C2D0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молодых специалистов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C2D0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C2D09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EEBFF7-EC1A-40BA-A522-D4ECB3F25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4791914"/>
            <a:ext cx="9144000" cy="1655762"/>
          </a:xfrm>
        </p:spPr>
        <p:txBody>
          <a:bodyPr/>
          <a:lstStyle/>
          <a:p>
            <a:r>
              <a:rPr lang="ru-RU" dirty="0" smtClean="0"/>
              <a:t>МБОУ СОШ №29</a:t>
            </a:r>
            <a:br>
              <a:rPr lang="ru-RU" dirty="0" smtClean="0"/>
            </a:br>
            <a:r>
              <a:rPr lang="ru-RU" dirty="0" err="1" smtClean="0"/>
              <a:t>г.Сургут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4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0995" y="80071"/>
            <a:ext cx="1177992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Урок «Благотворительность</a:t>
            </a:r>
            <a:r>
              <a:rPr lang="ru-RU" sz="3600" b="1" dirty="0" smtClean="0"/>
              <a:t>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err="1" smtClean="0"/>
              <a:t>Галейная</a:t>
            </a:r>
            <a:r>
              <a:rPr lang="ru-RU" sz="2400" dirty="0" smtClean="0"/>
              <a:t> </a:t>
            </a:r>
            <a:r>
              <a:rPr lang="ru-RU" sz="2400" dirty="0"/>
              <a:t>Лариса </a:t>
            </a:r>
            <a:r>
              <a:rPr lang="ru-RU" sz="2400" dirty="0" err="1"/>
              <a:t>Римовна</a:t>
            </a:r>
            <a:r>
              <a:rPr lang="ru-RU" sz="2400" dirty="0"/>
              <a:t>, учитель английского языка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55" y="1172878"/>
            <a:ext cx="4217943" cy="562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4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7883" y="76912"/>
            <a:ext cx="10451507" cy="6699903"/>
          </a:xfrm>
        </p:spPr>
        <p:txBody>
          <a:bodyPr>
            <a:normAutofit/>
          </a:bodyPr>
          <a:lstStyle/>
          <a:p>
            <a:r>
              <a:rPr lang="ru-RU" dirty="0"/>
              <a:t>Урок </a:t>
            </a:r>
            <a:r>
              <a:rPr lang="ru-RU" dirty="0" smtClean="0"/>
              <a:t>проводил учитель английского </a:t>
            </a:r>
            <a:r>
              <a:rPr lang="ru-RU" dirty="0"/>
              <a:t>языка </a:t>
            </a:r>
            <a:r>
              <a:rPr lang="ru-RU" dirty="0" err="1" smtClean="0"/>
              <a:t>Галейная</a:t>
            </a:r>
            <a:r>
              <a:rPr lang="ru-RU" dirty="0" smtClean="0"/>
              <a:t> Лариса </a:t>
            </a:r>
            <a:r>
              <a:rPr lang="ru-RU" dirty="0" err="1" smtClean="0"/>
              <a:t>Римовна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Использование на уроке презентации </a:t>
            </a:r>
            <a:r>
              <a:rPr lang="ru-RU" dirty="0"/>
              <a:t>способствовало повышению интереса </a:t>
            </a:r>
            <a:r>
              <a:rPr lang="ru-RU" dirty="0" smtClean="0"/>
              <a:t>учащихся </a:t>
            </a:r>
            <a:r>
              <a:rPr lang="ru-RU" dirty="0"/>
              <a:t>к уроку и дало возможность </a:t>
            </a:r>
            <a:r>
              <a:rPr lang="ru-RU" dirty="0" smtClean="0"/>
              <a:t>учащимся </a:t>
            </a:r>
            <a:r>
              <a:rPr lang="ru-RU" dirty="0"/>
              <a:t>выполнить большое количество заданий. За работу на </a:t>
            </a:r>
            <a:r>
              <a:rPr lang="ru-RU" dirty="0" smtClean="0"/>
              <a:t>уроке  Лариса </a:t>
            </a:r>
            <a:r>
              <a:rPr lang="ru-RU" dirty="0" err="1"/>
              <a:t>Римовна</a:t>
            </a:r>
            <a:r>
              <a:rPr lang="ru-RU" dirty="0"/>
              <a:t> выдавала жетоны, а за количество накопленных </a:t>
            </a:r>
            <a:r>
              <a:rPr lang="ru-RU" dirty="0" smtClean="0"/>
              <a:t>жетонов в конце урока </a:t>
            </a:r>
            <a:r>
              <a:rPr lang="ru-RU" dirty="0"/>
              <a:t>выставлялась оценка. Благодаря такому </a:t>
            </a:r>
            <a:r>
              <a:rPr lang="ru-RU" dirty="0" smtClean="0"/>
              <a:t>методу у учащихся </a:t>
            </a:r>
            <a:r>
              <a:rPr lang="ru-RU" dirty="0"/>
              <a:t>поднимается </a:t>
            </a:r>
            <a:r>
              <a:rPr lang="ru-RU" dirty="0" smtClean="0"/>
              <a:t>мотивация к учебе.</a:t>
            </a:r>
            <a:endParaRPr lang="ru-RU" dirty="0"/>
          </a:p>
          <a:p>
            <a:r>
              <a:rPr lang="ru-RU" dirty="0"/>
              <a:t>На уроке была создана благоприятная психологическая </a:t>
            </a:r>
            <a:r>
              <a:rPr lang="ru-RU" dirty="0" smtClean="0"/>
              <a:t>атмосфера</a:t>
            </a:r>
            <a:r>
              <a:rPr lang="ru-RU" dirty="0"/>
              <a:t>, учитывались возрастные особенности </a:t>
            </a:r>
            <a:r>
              <a:rPr lang="ru-RU" dirty="0" smtClean="0"/>
              <a:t>учащихся</a:t>
            </a:r>
            <a:r>
              <a:rPr lang="ru-RU" dirty="0"/>
              <a:t>.  Домашнее задание было доступно объяснено. Урок был логически завершен: задания были выполнены в полном объеме, была осуществлена запись домашнего задания, были выставлены оценки за работу на уроке и подведены итоги </a:t>
            </a:r>
            <a:r>
              <a:rPr lang="ru-RU" dirty="0" smtClean="0"/>
              <a:t>занятия. </a:t>
            </a:r>
            <a:r>
              <a:rPr lang="ru-RU" dirty="0" smtClean="0"/>
              <a:t>(Отзыв молодого специалиста </a:t>
            </a:r>
            <a:r>
              <a:rPr lang="ru-RU" dirty="0" err="1" smtClean="0"/>
              <a:t>Рахбаржановой</a:t>
            </a:r>
            <a:r>
              <a:rPr lang="ru-RU" dirty="0" smtClean="0"/>
              <a:t> </a:t>
            </a:r>
            <a:r>
              <a:rPr lang="ru-RU" dirty="0" smtClean="0"/>
              <a:t>А.А.)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29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757"/>
            <a:ext cx="10515600" cy="14579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Урок формирования лексических навыков «Красота</a:t>
            </a:r>
            <a:r>
              <a:rPr lang="ru-RU" b="1" dirty="0" smtClean="0"/>
              <a:t>»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sz="2700" dirty="0" err="1"/>
              <a:t>Казакеева</a:t>
            </a:r>
            <a:r>
              <a:rPr lang="ru-RU" sz="2700" dirty="0"/>
              <a:t> Мария Николаевна, учитель английского языка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70" y="1800687"/>
            <a:ext cx="6613910" cy="4960433"/>
          </a:xfrm>
        </p:spPr>
      </p:pic>
    </p:spTree>
    <p:extLst>
      <p:ext uri="{BB962C8B-B14F-4D97-AF65-F5344CB8AC3E}">
        <p14:creationId xmlns:p14="http://schemas.microsoft.com/office/powerpoint/2010/main" val="173054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455" y="681643"/>
            <a:ext cx="7564582" cy="453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kern="100" dirty="0">
                <a:latin typeface="Roboto"/>
                <a:ea typeface="Roboto"/>
                <a:cs typeface="Arial" panose="020B0604020202020204" pitchFamily="34" charset="0"/>
              </a:rPr>
              <a:t>В рамках школьных мероприятий мной был посещён урок </a:t>
            </a:r>
            <a:r>
              <a:rPr lang="ru-RU" sz="2800" kern="100" dirty="0" err="1">
                <a:latin typeface="Roboto"/>
                <a:ea typeface="Roboto"/>
                <a:cs typeface="Arial" panose="020B0604020202020204" pitchFamily="34" charset="0"/>
              </a:rPr>
              <a:t>Казакеевой</a:t>
            </a:r>
            <a:r>
              <a:rPr lang="ru-RU" sz="2800" kern="100" dirty="0">
                <a:latin typeface="Roboto"/>
                <a:ea typeface="Roboto"/>
                <a:cs typeface="Arial" panose="020B0604020202020204" pitchFamily="34" charset="0"/>
              </a:rPr>
              <a:t> М.Н. на тему "Красота" для 9 класса по английскому языку. Этот урок прошел просто замечательно! Дети были вовлечены и заинтересованы</a:t>
            </a:r>
            <a:r>
              <a:rPr lang="ru-RU" sz="2800" kern="100" dirty="0" smtClean="0">
                <a:latin typeface="Roboto"/>
                <a:ea typeface="Roboto"/>
                <a:cs typeface="Arial" panose="020B0604020202020204" pitchFamily="34" charset="0"/>
              </a:rPr>
              <a:t>. (</a:t>
            </a:r>
            <a:r>
              <a:rPr lang="ru-RU" sz="2800" kern="100" dirty="0" smtClean="0">
                <a:latin typeface="Roboto"/>
                <a:ea typeface="Roboto"/>
                <a:cs typeface="Arial" panose="020B0604020202020204" pitchFamily="34" charset="0"/>
              </a:rPr>
              <a:t>Отзыв молодого специалиста </a:t>
            </a:r>
            <a:r>
              <a:rPr lang="ru-RU" sz="2800" kern="100" dirty="0" err="1" smtClean="0">
                <a:latin typeface="Roboto"/>
                <a:ea typeface="Roboto"/>
                <a:cs typeface="Arial" panose="020B0604020202020204" pitchFamily="34" charset="0"/>
              </a:rPr>
              <a:t>Горевой</a:t>
            </a:r>
            <a:r>
              <a:rPr lang="ru-RU" sz="2800" kern="100" dirty="0" smtClean="0">
                <a:latin typeface="Roboto"/>
                <a:ea typeface="Roboto"/>
                <a:cs typeface="Arial" panose="020B0604020202020204" pitchFamily="34" charset="0"/>
              </a:rPr>
              <a:t> А.С.)</a:t>
            </a:r>
            <a:endParaRPr lang="ru-RU" sz="2800" kern="100" dirty="0">
              <a:latin typeface="Roboto"/>
              <a:ea typeface="Robo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4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3693" y="338493"/>
            <a:ext cx="10345446" cy="1108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Тренинг по профилактике эмоционального выгорания для молодых специалистов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Найди свой внутренний ресурс</a:t>
            </a:r>
            <a:r>
              <a:rPr lang="ru-RU" sz="3600" b="1" dirty="0" smtClean="0"/>
              <a:t>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dirty="0" err="1" smtClean="0"/>
              <a:t>Климчик</a:t>
            </a:r>
            <a:r>
              <a:rPr lang="ru-RU" sz="2700" dirty="0" smtClean="0"/>
              <a:t> </a:t>
            </a:r>
            <a:r>
              <a:rPr lang="ru-RU" sz="2700" dirty="0"/>
              <a:t>Венера Аликовна, педагог-психолог </a:t>
            </a:r>
            <a:endParaRPr lang="ru-RU" sz="1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6" y="1754172"/>
            <a:ext cx="5644342" cy="492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7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8136" y="786535"/>
            <a:ext cx="8527473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kern="100" dirty="0" smtClean="0">
                <a:latin typeface="Roboto"/>
                <a:ea typeface="Roboto"/>
                <a:cs typeface="Arial" panose="020B0604020202020204" pitchFamily="34" charset="0"/>
              </a:rPr>
              <a:t>Школьный педагог-психолог </a:t>
            </a:r>
            <a:r>
              <a:rPr lang="ru-RU" kern="100" dirty="0" err="1" smtClean="0">
                <a:latin typeface="Roboto"/>
                <a:ea typeface="Roboto"/>
                <a:cs typeface="Arial" panose="020B0604020202020204" pitchFamily="34" charset="0"/>
              </a:rPr>
              <a:t>Климчик</a:t>
            </a:r>
            <a:r>
              <a:rPr lang="ru-RU" kern="100" dirty="0" smtClean="0">
                <a:latin typeface="Roboto"/>
                <a:ea typeface="Roboto"/>
                <a:cs typeface="Arial" panose="020B0604020202020204" pitchFamily="34" charset="0"/>
              </a:rPr>
              <a:t> </a:t>
            </a:r>
            <a:r>
              <a:rPr lang="ru-RU" kern="100" dirty="0">
                <a:latin typeface="Roboto"/>
                <a:ea typeface="Roboto"/>
                <a:cs typeface="Arial" panose="020B0604020202020204" pitchFamily="34" charset="0"/>
              </a:rPr>
              <a:t>В.А. провела тренинг для молодых специалистов по профилактике эмоционального выгорания. Занятие прошло очень продуктивно, Венера Аликовна дала нам полезные советы и помогла найти внутренний ресурс</a:t>
            </a:r>
            <a:r>
              <a:rPr lang="ru-RU" kern="100" dirty="0" smtClean="0">
                <a:latin typeface="Roboto"/>
                <a:ea typeface="Roboto"/>
                <a:cs typeface="Arial" panose="020B0604020202020204" pitchFamily="34" charset="0"/>
              </a:rPr>
              <a:t>. </a:t>
            </a:r>
            <a:r>
              <a:rPr lang="ru-RU" kern="100" dirty="0" smtClean="0">
                <a:latin typeface="Roboto"/>
                <a:ea typeface="Roboto"/>
                <a:cs typeface="Arial" panose="020B0604020202020204" pitchFamily="34" charset="0"/>
              </a:rPr>
              <a:t>(Отзыв молодых специалистов)</a:t>
            </a:r>
            <a:endParaRPr lang="ru-RU" kern="100" dirty="0">
              <a:latin typeface="Roboto"/>
              <a:ea typeface="Roboto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59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97445" y="1978090"/>
            <a:ext cx="48945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/>
              <a:t>В заключение хотелось бы выразить благодарность организаторам мероприятия за ценную возможность обновить наш арсенал знаний и навыков.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Мы </a:t>
            </a:r>
            <a:r>
              <a:rPr lang="ru-RU" dirty="0"/>
              <a:t>уверены, что подобные уроки играют важную роль в профессиональном развитии и вдохновляют на дальнейшие достижения. С нетерпением ждем новых </a:t>
            </a:r>
            <a:r>
              <a:rPr lang="ru-RU" dirty="0" smtClean="0"/>
              <a:t>встреч!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15704" r="3206" b="5931"/>
          <a:stretch/>
        </p:blipFill>
        <p:spPr>
          <a:xfrm>
            <a:off x="292962" y="1331650"/>
            <a:ext cx="6871317" cy="4341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7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CBEC9-CD17-4A7C-9445-0E67EBF1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589" y="312353"/>
            <a:ext cx="9515764" cy="734002"/>
          </a:xfrm>
        </p:spPr>
        <p:txBody>
          <a:bodyPr/>
          <a:lstStyle/>
          <a:p>
            <a:pPr algn="ctr"/>
            <a:r>
              <a:rPr lang="ru-RU" dirty="0">
                <a:latin typeface="Bahnschrift SemiBold SemiConden" panose="020B0502040204020203" pitchFamily="34" charset="0"/>
              </a:rPr>
              <a:t>Основные цели и задачи Декады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EA98E77-5F37-4389-8574-E271D7D281E7}"/>
              </a:ext>
            </a:extLst>
          </p:cNvPr>
          <p:cNvGrpSpPr>
            <a:grpSpLocks/>
          </p:cNvGrpSpPr>
          <p:nvPr/>
        </p:nvGrpSpPr>
        <p:grpSpPr bwMode="auto">
          <a:xfrm>
            <a:off x="2121877" y="4723057"/>
            <a:ext cx="9263488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7D5E37C1-C638-4F39-968E-C6461F479FC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E9490C93-1C6C-4779-9B33-6012B9ED114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7D5D59D-9067-451B-A591-D0A66F1A4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7" y="1465"/>
              <a:ext cx="26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 smtClean="0"/>
                <a:t>Формирование </a:t>
              </a:r>
              <a:r>
                <a:rPr lang="ru-RU" sz="2000" dirty="0"/>
                <a:t>у молодых педагогов индивидуального стиля </a:t>
              </a:r>
              <a:r>
                <a:rPr lang="ru-RU" sz="2000" dirty="0" smtClean="0"/>
                <a:t>работы.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D3D2C2B0-AEB7-423F-85DF-742F84F264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018646C7-1E63-4623-88C6-294A9991AAD9}"/>
              </a:ext>
            </a:extLst>
          </p:cNvPr>
          <p:cNvGrpSpPr>
            <a:grpSpLocks/>
          </p:cNvGrpSpPr>
          <p:nvPr/>
        </p:nvGrpSpPr>
        <p:grpSpPr bwMode="auto">
          <a:xfrm>
            <a:off x="1903030" y="1476856"/>
            <a:ext cx="10275075" cy="774700"/>
            <a:chOff x="1248" y="1892"/>
            <a:chExt cx="3437" cy="488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6B715F74-F2D7-4C96-B60F-69925DB0C1E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7A2EA818-678C-4BC8-BB67-153EFAD799B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3FD32101-ED17-4B49-8648-4B8A28B82BF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72" y="1892"/>
              <a:ext cx="291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/>
                <a:t>Создание </a:t>
              </a:r>
              <a:r>
                <a:rPr lang="ru-RU" sz="2000" dirty="0"/>
                <a:t>условий для успешной адаптации молодых специалистов в </a:t>
              </a:r>
              <a:r>
                <a:rPr lang="ru-RU" sz="2000" dirty="0" smtClean="0"/>
                <a:t>образовательном учреждении;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604B0CDC-7AB7-424A-A58B-1AFB60369F3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6D8DF6C8-ED55-435B-A26B-4D2BC02921BC}"/>
              </a:ext>
            </a:extLst>
          </p:cNvPr>
          <p:cNvGrpSpPr>
            <a:grpSpLocks/>
          </p:cNvGrpSpPr>
          <p:nvPr/>
        </p:nvGrpSpPr>
        <p:grpSpPr bwMode="auto">
          <a:xfrm>
            <a:off x="1979306" y="2677035"/>
            <a:ext cx="9552242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EDA94371-495E-491D-A622-ACBC35EDAE0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CE2EB357-69BD-46C0-9CF5-9D56DAFA360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D52DC76E-AEB4-49CC-BBBE-5C6D797517D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0" y="2658"/>
              <a:ext cx="17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 smtClean="0"/>
                <a:t>Организация </a:t>
              </a:r>
              <a:r>
                <a:rPr lang="ru-RU" sz="2000" dirty="0"/>
                <a:t>методического </a:t>
              </a:r>
              <a:r>
                <a:rPr lang="ru-RU" sz="2000" dirty="0" smtClean="0"/>
                <a:t>сопровождения;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CFCB2B4D-56F1-49B4-8ED9-488FB74F70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A33F4680-9DAD-4CE1-BFB7-F1ACAD255933}"/>
              </a:ext>
            </a:extLst>
          </p:cNvPr>
          <p:cNvGrpSpPr>
            <a:grpSpLocks/>
          </p:cNvGrpSpPr>
          <p:nvPr/>
        </p:nvGrpSpPr>
        <p:grpSpPr bwMode="auto">
          <a:xfrm>
            <a:off x="2046528" y="3675501"/>
            <a:ext cx="9403844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1BC7E46C-03E4-49F3-BDEF-8957E25CB6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F485F082-ACAA-488E-8A47-1C03D1CBC09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518F3C3A-16A7-446E-A215-E8494CF942C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7" y="3280"/>
              <a:ext cx="222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dirty="0" smtClean="0"/>
                <a:t>Стимулирование </a:t>
              </a:r>
              <a:r>
                <a:rPr lang="ru-RU" sz="2000" dirty="0"/>
                <a:t>дальнейшего профессионального </a:t>
              </a:r>
              <a:r>
                <a:rPr lang="ru-RU" sz="2000" dirty="0" smtClean="0"/>
                <a:t>роста;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1DE922EB-DC4B-4580-B97F-F79B1AA55C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7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2174" y="74815"/>
            <a:ext cx="10232968" cy="6683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   Декада </a:t>
            </a:r>
            <a:r>
              <a:rPr lang="ru-RU" sz="3200" dirty="0"/>
              <a:t>молодых специалистов организована для поддержи педагогов, которые еще в самом начале своего профессионального пути. В рамках городской декады молодых </a:t>
            </a:r>
            <a:r>
              <a:rPr lang="ru-RU" sz="3200" dirty="0" smtClean="0"/>
              <a:t>специалистов </a:t>
            </a:r>
            <a:r>
              <a:rPr lang="ru-RU" sz="3200" dirty="0"/>
              <a:t>были проведены мероприятия, посвященные наиболее актуальным вопросам для новых специалистов. Так, например, еще вчерашним студентам, рассказали о </a:t>
            </a:r>
            <a:r>
              <a:rPr lang="ru-RU" sz="3200" dirty="0" smtClean="0"/>
              <a:t>наставничестве как </a:t>
            </a:r>
            <a:r>
              <a:rPr lang="ru-RU" sz="3200" dirty="0"/>
              <a:t>неотъемлемой части профессиональной деятельности молодого педагога, про государственную и социальную поддержку и функционал педагога ОУ. Все спикеры раскрывали сложные вопросы простым и понятным языком, рассказали небольшие секреты по достижению успеха и признанию  в профессиональной деятельности. </a:t>
            </a:r>
            <a:r>
              <a:rPr lang="ru-RU" sz="3200" dirty="0" smtClean="0"/>
              <a:t>(Отзыв молодого специалиста Макаровой Д.А.)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85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8753" y="671691"/>
            <a:ext cx="622324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 SemiLight" panose="020B0502040204020203" pitchFamily="34" charset="0"/>
              </a:rPr>
              <a:t>Недавно наша команда молодых специалистов посетила </a:t>
            </a:r>
            <a:r>
              <a:rPr lang="ru-RU" sz="2000" dirty="0" smtClean="0">
                <a:latin typeface="Bahnschrift SemiLight" panose="020B0502040204020203" pitchFamily="34" charset="0"/>
              </a:rPr>
              <a:t>открытые уроки, посвященные </a:t>
            </a:r>
            <a:r>
              <a:rPr lang="ru-RU" sz="2000" dirty="0">
                <a:latin typeface="Bahnschrift SemiLight" panose="020B0502040204020203" pitchFamily="34" charset="0"/>
              </a:rPr>
              <a:t>современным подходам в образовательной среде. Мы были приятно удивлены уровнем организации и содержанием </a:t>
            </a:r>
            <a:r>
              <a:rPr lang="ru-RU" sz="2000" dirty="0" smtClean="0">
                <a:latin typeface="Bahnschrift SemiLight" panose="020B0502040204020203" pitchFamily="34" charset="0"/>
              </a:rPr>
              <a:t>мероприятий. </a:t>
            </a:r>
            <a:r>
              <a:rPr lang="ru-RU" sz="2000" dirty="0">
                <a:latin typeface="Bahnschrift SemiLight" panose="020B0502040204020203" pitchFamily="34" charset="0"/>
              </a:rPr>
              <a:t>С самого начала чувствовалось, что </a:t>
            </a:r>
            <a:r>
              <a:rPr lang="ru-RU" sz="2000" dirty="0" smtClean="0">
                <a:latin typeface="Bahnschrift SemiLight" panose="020B0502040204020203" pitchFamily="34" charset="0"/>
              </a:rPr>
              <a:t>уроки </a:t>
            </a:r>
            <a:r>
              <a:rPr lang="ru-RU" sz="2000" dirty="0">
                <a:latin typeface="Bahnschrift SemiLight" panose="020B0502040204020203" pitchFamily="34" charset="0"/>
              </a:rPr>
              <a:t>тщательно </a:t>
            </a:r>
            <a:r>
              <a:rPr lang="ru-RU" sz="2000" dirty="0" smtClean="0">
                <a:latin typeface="Bahnschrift SemiLight" panose="020B0502040204020203" pitchFamily="34" charset="0"/>
              </a:rPr>
              <a:t>продуманы </a:t>
            </a:r>
            <a:r>
              <a:rPr lang="ru-RU" sz="2000" dirty="0">
                <a:latin typeface="Bahnschrift SemiLight" panose="020B0502040204020203" pitchFamily="34" charset="0"/>
              </a:rPr>
              <a:t>и </a:t>
            </a:r>
            <a:r>
              <a:rPr lang="ru-RU" sz="2000" dirty="0" smtClean="0">
                <a:latin typeface="Bahnschrift SemiLight" panose="020B0502040204020203" pitchFamily="34" charset="0"/>
              </a:rPr>
              <a:t>направлены </a:t>
            </a:r>
            <a:r>
              <a:rPr lang="ru-RU" sz="2000" dirty="0">
                <a:latin typeface="Bahnschrift SemiLight" panose="020B0502040204020203" pitchFamily="34" charset="0"/>
              </a:rPr>
              <a:t>на максимальное вовлечение слушателей в процесс обучения</a:t>
            </a:r>
            <a:r>
              <a:rPr lang="ru-RU" sz="2000" dirty="0" smtClean="0">
                <a:latin typeface="Bahnschrift SemiLight" panose="020B0502040204020203" pitchFamily="34" charset="0"/>
              </a:rPr>
              <a:t>.</a:t>
            </a:r>
            <a:endParaRPr lang="ru-RU" sz="2000" dirty="0">
              <a:latin typeface="Bahnschrift SemiLight" panose="020B0502040204020203" pitchFamily="34" charset="0"/>
            </a:endParaRPr>
          </a:p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Учителя </a:t>
            </a:r>
            <a:r>
              <a:rPr lang="ru-RU" sz="2000" dirty="0">
                <a:latin typeface="Bahnschrift SemiLight" panose="020B0502040204020203" pitchFamily="34" charset="0"/>
              </a:rPr>
              <a:t>сразу же </a:t>
            </a:r>
            <a:r>
              <a:rPr lang="ru-RU" sz="2000" dirty="0" smtClean="0">
                <a:latin typeface="Bahnschrift SemiLight" panose="020B0502040204020203" pitchFamily="34" charset="0"/>
              </a:rPr>
              <a:t>смогли </a:t>
            </a:r>
            <a:r>
              <a:rPr lang="ru-RU" sz="2000" dirty="0">
                <a:latin typeface="Bahnschrift SemiLight" panose="020B0502040204020203" pitchFamily="34" charset="0"/>
              </a:rPr>
              <a:t>завоевать наше внимание интерактивной подачей материала. Было приятно наблюдать, как </a:t>
            </a:r>
            <a:r>
              <a:rPr lang="ru-RU" sz="2000" dirty="0" smtClean="0">
                <a:latin typeface="Bahnschrift SemiLight" panose="020B0502040204020203" pitchFamily="34" charset="0"/>
              </a:rPr>
              <a:t>они используют </a:t>
            </a:r>
            <a:r>
              <a:rPr lang="ru-RU" sz="2000" dirty="0">
                <a:latin typeface="Bahnschrift SemiLight" panose="020B0502040204020203" pitchFamily="34" charset="0"/>
              </a:rPr>
              <a:t>разнообразные методики, такие как групповые дискуссии, мультимедийные презентации и практические упражнения. Особое впечатление произвела возможность попробовать на практике некоторые из методов, о которых велась речь.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24078" r="18900" b="13139"/>
          <a:stretch/>
        </p:blipFill>
        <p:spPr>
          <a:xfrm>
            <a:off x="161949" y="1464009"/>
            <a:ext cx="5806803" cy="4006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44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5827" y="815650"/>
            <a:ext cx="595691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Еще </a:t>
            </a:r>
            <a:r>
              <a:rPr lang="ru-RU" sz="2000" dirty="0"/>
              <a:t>один важный момент, на который мы обратили внимание, — это внимание к обратной связи</a:t>
            </a:r>
            <a:r>
              <a:rPr lang="ru-RU" sz="2000" dirty="0" smtClean="0"/>
              <a:t>. Учителя </a:t>
            </a:r>
            <a:r>
              <a:rPr lang="ru-RU" sz="2000" dirty="0"/>
              <a:t>активно </a:t>
            </a:r>
            <a:r>
              <a:rPr lang="ru-RU" sz="2000" dirty="0" smtClean="0"/>
              <a:t>поощряли </a:t>
            </a:r>
            <a:r>
              <a:rPr lang="ru-RU" sz="2000" dirty="0"/>
              <a:t>вопросы и обсуждения, что создало атмосферу открытого диалога и позволило глубже понять представленный материал. Этот подход помог нам почувствовать себя вовлеченными в процесс, а не просто пассивными слушателями.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Кроме того, мы отметили, что </a:t>
            </a:r>
            <a:r>
              <a:rPr lang="ru-RU" sz="2000" dirty="0" smtClean="0"/>
              <a:t>учителя смогли </a:t>
            </a:r>
            <a:r>
              <a:rPr lang="ru-RU" sz="2000" dirty="0"/>
              <a:t>добавить в </a:t>
            </a:r>
            <a:r>
              <a:rPr lang="ru-RU" sz="2000" dirty="0" smtClean="0"/>
              <a:t>уроки </a:t>
            </a:r>
            <a:r>
              <a:rPr lang="ru-RU" sz="2000" dirty="0"/>
              <a:t>элементы мотивации, что особенно важно для молодых специалистов. Было </a:t>
            </a:r>
            <a:r>
              <a:rPr lang="ru-RU" sz="2000" dirty="0" smtClean="0"/>
              <a:t>интересно </a:t>
            </a:r>
            <a:r>
              <a:rPr lang="ru-RU" sz="2000" dirty="0"/>
              <a:t>увидеть, как новые образовательные подходы могут быть эффективно интегрированы в реальную практику, а полученные знания окажутся полезными в нашей профессиональной деятельности.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3" y="1620981"/>
            <a:ext cx="5618430" cy="3750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5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072" y="269893"/>
            <a:ext cx="11779928" cy="165866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Урок «Второстепенные члены</a:t>
            </a:r>
            <a:br>
              <a:rPr lang="ru-RU" b="1" dirty="0"/>
            </a:br>
            <a:r>
              <a:rPr lang="ru-RU" b="1" dirty="0"/>
              <a:t>предложения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sz="2200" dirty="0" smtClean="0"/>
              <a:t>Мерк Марина Александровна</a:t>
            </a:r>
            <a:r>
              <a:rPr lang="ru-RU" sz="2200" dirty="0"/>
              <a:t>, </a:t>
            </a:r>
            <a:r>
              <a:rPr lang="ru-RU" sz="2200" dirty="0" smtClean="0"/>
              <a:t>учитель начальных классов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34" y="1928553"/>
            <a:ext cx="6434050" cy="48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989" y="91440"/>
            <a:ext cx="9925396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   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рамках нашей школы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проводились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открытые уроки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, на которых опытные педагоги делились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своим опытом.  Я посетила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открытый урок Мерк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М.А., учителя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начальных классов. Марина Александровна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уроке русского языка продемонстрировала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потенциал применения парной работы, формирования объективной самооценки деятельности и результата своей деятельности. Стоит отметить, что педагог в рамках урока учел все требования ФГОС НОО и СанПиНа, на уроке прослеживалась эмоционально-благоприятная атмосфера, учет возрастных и индивидуальных особенностей младших школьников.  </a:t>
            </a:r>
            <a:endParaRPr lang="ru-RU" sz="2400" dirty="0">
              <a:solidFill>
                <a:srgbClr val="000000"/>
              </a:solidFill>
              <a:latin typeface="Helvetica Neue"/>
              <a:ea typeface="Arial Unicode MS"/>
              <a:cs typeface="Arial Unicode MS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Посещение урока позволило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получить ответ на многие интересующие вопросы и набраться сил для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старта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 Unicode MS"/>
              </a:rPr>
              <a:t>в профессиональной деятельности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(Отзыв молодого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специалиста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Троцкой А.Е.) </a:t>
            </a:r>
            <a:endParaRPr lang="ru-RU" sz="24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7369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1877" y="358831"/>
            <a:ext cx="1177992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Урок «Трапеция</a:t>
            </a:r>
            <a:r>
              <a:rPr lang="ru-RU" b="1" dirty="0" smtClean="0"/>
              <a:t>»</a:t>
            </a:r>
            <a:br>
              <a:rPr lang="ru-RU" b="1" dirty="0" smtClean="0"/>
            </a:br>
            <a:r>
              <a:rPr lang="ru-RU" sz="2700" dirty="0" smtClean="0"/>
              <a:t>Гарина </a:t>
            </a:r>
            <a:r>
              <a:rPr lang="ru-RU" sz="2700" dirty="0"/>
              <a:t>Анна Владимировна, учитель математики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25" y="1471353"/>
            <a:ext cx="6966168" cy="52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Урок «Притяжательный падеж имен существительных»</a:t>
            </a:r>
            <a:br>
              <a:rPr lang="ru-RU" b="1" dirty="0"/>
            </a:br>
            <a:r>
              <a:rPr lang="ru-RU" sz="2700" dirty="0" err="1"/>
              <a:t>Галиева</a:t>
            </a:r>
            <a:r>
              <a:rPr lang="ru-RU" sz="2700" dirty="0"/>
              <a:t> Динара </a:t>
            </a:r>
            <a:r>
              <a:rPr lang="ru-RU" sz="2700" dirty="0" err="1"/>
              <a:t>Раисовна</a:t>
            </a:r>
            <a:r>
              <a:rPr lang="ru-RU" sz="2700" dirty="0"/>
              <a:t>, учитель английского языка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1" y="1742080"/>
            <a:ext cx="3790603" cy="5054138"/>
          </a:xfrm>
        </p:spPr>
      </p:pic>
    </p:spTree>
    <p:extLst>
      <p:ext uri="{BB962C8B-B14F-4D97-AF65-F5344CB8AC3E}">
        <p14:creationId xmlns:p14="http://schemas.microsoft.com/office/powerpoint/2010/main" val="32941535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636</Words>
  <Application>Microsoft Office PowerPoint</Application>
  <PresentationFormat>Широкоэкранный</PresentationFormat>
  <Paragraphs>34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Unicode MS</vt:lpstr>
      <vt:lpstr>Bahnschrift SemiBold SemiConden</vt:lpstr>
      <vt:lpstr>Bahnschrift SemiLight</vt:lpstr>
      <vt:lpstr>Calibri</vt:lpstr>
      <vt:lpstr>Calibri Light</vt:lpstr>
      <vt:lpstr>Helvetica Neue</vt:lpstr>
      <vt:lpstr>Roboto</vt:lpstr>
      <vt:lpstr>Times New Roman</vt:lpstr>
      <vt:lpstr>Тема Office</vt:lpstr>
      <vt:lpstr>Декада молодых специалистов </vt:lpstr>
      <vt:lpstr>Основные цели и задачи Декады</vt:lpstr>
      <vt:lpstr>Презентация PowerPoint</vt:lpstr>
      <vt:lpstr>Презентация PowerPoint</vt:lpstr>
      <vt:lpstr>Презентация PowerPoint</vt:lpstr>
      <vt:lpstr>Урок «Второстепенные члены предложения»  Мерк Марина Александровна, учитель начальных классов</vt:lpstr>
      <vt:lpstr>Презентация PowerPoint</vt:lpstr>
      <vt:lpstr>Урок «Трапеция» Гарина Анна Владимировна, учитель математики  </vt:lpstr>
      <vt:lpstr>Урок «Притяжательный падеж имен существительных» Галиева Динара Раисовна, учитель английского языка </vt:lpstr>
      <vt:lpstr>Урок «Благотворительность» Галейная Лариса Римовна, учитель английского языка</vt:lpstr>
      <vt:lpstr>Презентация PowerPoint</vt:lpstr>
      <vt:lpstr>Урок формирования лексических навыков «Красота»  Казакеева Мария Николаевна, учитель английского языка</vt:lpstr>
      <vt:lpstr>Презентация PowerPoint</vt:lpstr>
      <vt:lpstr>Тренинг по профилактике эмоционального выгорания для молодых специалистов  «Найди свой внутренний ресурс» Климчик Венера Аликовна, педагог-психолог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Windows User</cp:lastModifiedBy>
  <cp:revision>21</cp:revision>
  <dcterms:created xsi:type="dcterms:W3CDTF">2021-10-28T11:48:12Z</dcterms:created>
  <dcterms:modified xsi:type="dcterms:W3CDTF">2024-11-02T04:55:48Z</dcterms:modified>
</cp:coreProperties>
</file>