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9" r:id="rId9"/>
    <p:sldId id="270" r:id="rId10"/>
    <p:sldId id="302" r:id="rId11"/>
    <p:sldId id="303" r:id="rId12"/>
    <p:sldId id="271" r:id="rId13"/>
    <p:sldId id="275" r:id="rId14"/>
    <p:sldId id="272" r:id="rId15"/>
    <p:sldId id="273" r:id="rId16"/>
    <p:sldId id="274" r:id="rId17"/>
    <p:sldId id="263" r:id="rId18"/>
    <p:sldId id="279" r:id="rId19"/>
    <p:sldId id="280" r:id="rId20"/>
    <p:sldId id="281" r:id="rId21"/>
    <p:sldId id="328" r:id="rId22"/>
    <p:sldId id="265" r:id="rId23"/>
    <p:sldId id="333" r:id="rId24"/>
    <p:sldId id="329" r:id="rId25"/>
    <p:sldId id="330" r:id="rId26"/>
    <p:sldId id="291" r:id="rId27"/>
    <p:sldId id="292" r:id="rId28"/>
    <p:sldId id="293" r:id="rId29"/>
    <p:sldId id="331" r:id="rId30"/>
    <p:sldId id="332" r:id="rId31"/>
    <p:sldId id="278" r:id="rId32"/>
    <p:sldId id="262" r:id="rId33"/>
    <p:sldId id="297" r:id="rId34"/>
    <p:sldId id="299" r:id="rId35"/>
    <p:sldId id="300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0099"/>
    <a:srgbClr val="FF0000"/>
    <a:srgbClr val="339966"/>
    <a:srgbClr val="9933FF"/>
    <a:srgbClr val="CCECFF"/>
    <a:srgbClr val="99CC00"/>
    <a:srgbClr val="6666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>
        <p:guide orient="horz" pos="220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58C6-15AE-45BF-97A8-CDC741AB03BE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99C3-459F-42B9-9DEA-48FFE0C37B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36E1-76BC-4C5B-8555-A25097BCFCDF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36E1-76BC-4C5B-8555-A25097BCFCDF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39BFE-E814-4B37-B0A3-1A1BF6001939}" type="slidenum">
              <a:rPr lang="ru-RU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39BFE-E814-4B37-B0A3-1A1BF6001939}" type="slidenum">
              <a:rPr lang="ru-RU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39BFE-E814-4B37-B0A3-1A1BF6001939}" type="slidenum">
              <a:rPr lang="ru-RU"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7263-05A5-4D77-9FBA-28707B8D3209}" type="datetimeFigureOut">
              <a:rPr lang="ru-RU" smtClean="0"/>
              <a:t>пт 06.12.24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D713-C6FC-4762-B713-284D0D75D1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25099580" TargetMode="External"/><Relationship Id="rId2" Type="http://schemas.openxmlformats.org/officeDocument/2006/relationships/hyperlink" Target="https://t.me/rodschoolsurgu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056784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строить конструктивные отношения с подростком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63815" y="44430"/>
            <a:ext cx="3714776" cy="3000396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общения с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830" y="0"/>
            <a:ext cx="5084445" cy="39782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5955" y="6066040"/>
            <a:ext cx="4718045" cy="924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Климчик Венера Аликовна, 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МБОУ СОШ №29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116523"/>
            <a:ext cx="8229600" cy="1325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убивайте словом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ловом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убить, а можно и спасти человека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55" y="2061210"/>
            <a:ext cx="4157980" cy="47707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касается внешности, то не стоит критиковать детей, лучше записать ребёнка в секцию, театральный кружок, либо к врачу, готовить ему вкусную и здоровую еду, и вместе радоваться достижениям.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11955" y="1532890"/>
          <a:ext cx="4886960" cy="5301869"/>
        </p:xfrm>
        <a:graphic>
          <a:graphicData uri="http://schemas.openxmlformats.org/drawingml/2006/table">
            <a:tbl>
              <a:tblPr firstRow="1" firstCol="1" bandRow="1"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Нельзя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Без разрешения никогда ничего не делай.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Тебе нельзя пирожки, ты уже и так самая толстая в классе.</a:t>
                      </a:r>
                      <a:endParaRPr lang="ru-RU" sz="24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Давай обсудим, а потом ты сделаешь сам.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Давай поиграем в теннис, а если понравится, я запишу тебя в секцию.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Ты очень самостоятельный – я тобой горжусь! </a:t>
                      </a:r>
                      <a:endParaRPr lang="ru-RU" sz="24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" y="0"/>
            <a:ext cx="6416675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Словом можно убить,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и спасти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05" y="1226820"/>
            <a:ext cx="8229600" cy="25622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родителям важно исключить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общения с подростками такие фразы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как: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Уйди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глаз долой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зачем я тебя родила?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твои проблемы!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мне надоел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5873" y="3789045"/>
            <a:ext cx="4067175" cy="304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23215" y="4725035"/>
            <a:ext cx="4572000" cy="2071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Чтобы не случилось, нужно найти в себе силы и сказать: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Я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тебя люблю!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Давай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разберёмся вместе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!</a:t>
            </a:r>
            <a:endParaRPr lang="ru-RU" alt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225" y="0"/>
            <a:ext cx="2851150" cy="184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404495"/>
            <a:ext cx="5400675" cy="306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Разработайте систему последовательных требований, правил и санкций за их нарушение, а также поощрений.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ребёнок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принимал участие в обсуждении, был в курсе этих правил и согласился с мерами наказаний.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625" y="44450"/>
            <a:ext cx="3610610" cy="330327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79705" y="4293235"/>
            <a:ext cx="882015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Требования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и правила должны быть хорошо аргументированы и понятны ребенку.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Правил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(ограничений, требований, запретов) не должно быть слишком много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и они должны быть гибкими.</a:t>
            </a:r>
            <a:endParaRPr lang="ru-RU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установлении каких-либо запретов желательно соблюдать следующую последовательность в процессе диалога: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45" y="1403985"/>
            <a:ext cx="8644255" cy="3176905"/>
          </a:xfrm>
        </p:spPr>
        <p:txBody>
          <a:bodyPr>
            <a:normAutofit fontScale="7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Объясните ребенку, что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именно вас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устраивает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его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(но не в нем самом!), 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выразить свои чувства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поводу происходящего в форме «Я-посланий». Например: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очень испугалась, когда увидела, что ты прыгаешь с такой высоты».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Аргументируйте свой запрет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могу тебе позволить так прыгать, поскольку это опасно для жизни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Выясните, какую цель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преследует ребенок своими действиями, и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найдите иные пути достижения цели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поставьте более реальную цель. 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" y="4704715"/>
            <a:ext cx="2865755" cy="2153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45403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Важно, чтобы ребенок тоже вносил свои предложения. Например: «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если очень хочешь прыгать, то можно записаться в секцию прыжков на батуте. Или, может быть, у тебя самого есть идеи, как реализовать твои желания безопасным способом?». </a:t>
            </a:r>
            <a:endParaRPr lang="ru-RU" sz="20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" y="251460"/>
            <a:ext cx="5616575" cy="3181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Проявляйте свою заботу о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ребёнке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в форме требований и ограничений, но и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форме эмоциональной поддержки, тепла, искреннего интереса к жизни ребенка. </a:t>
            </a:r>
            <a:endParaRPr lang="ru-RU" sz="2400" b="1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чаще демонстрируйте свои чувства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Когда вы говорите о своих чувствах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говорите от ПЕРВОГО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СЕБЕ, 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СВОЁМ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переживании, а не о нем, не о его поведении. И не стесняйтесь предлагать помощь.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http://jamesehall.com/communities/6/000/001/791/816/images/1091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899" y="-99"/>
            <a:ext cx="3275856" cy="2808312"/>
          </a:xfrm>
          <a:prstGeom prst="rect">
            <a:avLst/>
          </a:prstGeom>
          <a:noFill/>
        </p:spPr>
      </p:pic>
      <p:sp>
        <p:nvSpPr>
          <p:cNvPr id="5" name="Текстовое поле 4"/>
          <p:cNvSpPr txBox="1"/>
          <p:nvPr/>
        </p:nvSpPr>
        <p:spPr>
          <a:xfrm>
            <a:off x="692785" y="4576445"/>
            <a:ext cx="8162925" cy="2167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Например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вместо того, чтобы сказать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«Ты опять получил в «двойку» («тройку») по русскому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языку»,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лучше сформулируйте свое послание следующим образом: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«Я очень переживаю за твои оценки, мне кажется, что ты можешь учиться гораздо лучше. Может быть, я могу тебе чем-то помочь?». </a:t>
            </a:r>
            <a:endParaRPr lang="ru-RU" alt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 в конфликтной ситуации: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1920"/>
            <a:ext cx="8229600" cy="62373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Прояснение конфликтной ситуации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родитель выслушивает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ребёнка,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стиле активного слушания, то есть обязательно озвучивает желание, потребность или затруднение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ребёнка. После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 родитель говорит 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своём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желании или проблеме, используя форму «Я-сообщения».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Сбор предложений.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этап начинается с вопроса: «</a:t>
            </a:r>
            <a:r>
              <a:rPr lang="ru-RU" sz="20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же нам быть?», «Что же нам придумать?» или «Как нам поступить?».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первому предложить решение (или решения), и только затем предлагать свои варианты. При этом ни одно, даже самое неподходящее, с точки зрения взрослого, предложение, не отвергается.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предложений много, их можно записать на листе бумаги.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Оценка предложений и выбор наиболее приемлемого.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обсуждение предложений.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в обсуждении участвует несколько сторон, наиболее приемлемым считается предложение, которое устраивает всех участников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Детализация решения.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того, как был выбран путь разрешения конфликтной ситуации, необходимо продумать его реализацию вплоть до малейших деталей.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05" y="282575"/>
            <a:ext cx="5544820" cy="6386195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Интересуйтесь жизнью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проблемами </a:t>
            </a: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переживаниями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 проявления внимания к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его жизни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оказаться очень значимым.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фразой «не лезьте в мою жизнь», на самом деле, скрывается огромная потребность подростка в понимании и интересе со стороны взрослых.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в поддержке, мудром совете и понимании.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Предоставляйте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подростку место и время для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уединения.</a:t>
            </a:r>
          </a:p>
          <a:p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Спокойно относитесь к максимализму подростка, мягко показывайте другие возможные точки зрения.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https://econet.ru/media/4/covers/119225/original.jpg?1465439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3437" y="1124744"/>
            <a:ext cx="3430563" cy="314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25931" y="4919980"/>
            <a:ext cx="3142531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коем случае не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обесценивайте проблемы подростка,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даже если они кажутся вам совсем не значительными и наивными.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286472" cy="19859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Как сделать чтобы вас услышали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6192688" cy="4896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позволяющая избегать конфликтов или выходить конструктивно из конфликтных ситуаций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Я-высказывания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открытое выражение эмоций - высказывания о своих чувствах, без обвинений и упреков в адрес другого.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«Я расстраиваюсь,  когда вижу твою кровать не заправленной».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Ты-высказывания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вызывает желание защититься и даже напасть в ответ. Накапливается недовольство, взаимные обиды, усиливается конфликт.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«Ты, Маша,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неряха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Я-высказывания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выразить свои чувства в безобидной для другого человека форме. Вызывает желание изменить своё поведение.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dirty="0" smtClean="0"/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hemodellyfe.com/wp-content/uploads/2014/11/Depositphotos_2243919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870" y="0"/>
            <a:ext cx="2850130" cy="272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Ты-сообщения» 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Насильственная коммуникация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Закрытые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выражения чувств:</a:t>
            </a:r>
            <a:endParaRPr lang="ru-RU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Риторически вопросы: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это кончится?», «Каким тоном ты со мной разговариваешь?»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Приказы и запреты: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же извинись!»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Выговоры и претензии с использованием обобщающих слов («всегда», «никогда», «опять», «совсем» и т.п.):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«Ты никогда меня не понимал», «Ты совсем не умеешь слушать».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Коммуникация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стиле «ты-сообщения» создаёт трудности слушания и понимания партнёрами другу друга, провоцируя защитные реакции оправдания себя и ответного нападения.</a:t>
            </a:r>
            <a:endParaRPr lang="ru-RU" sz="3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насильственных коммуникаций: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4150"/>
            <a:ext cx="8229600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приказ, команда.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Указание </a:t>
            </a:r>
            <a:r>
              <a:rPr lang="ru-RU" sz="24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то, что «ты должен»</a:t>
            </a:r>
            <a:endParaRPr lang="ru-RU" sz="24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Оценка-ярлык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оценка-сравнение, критика, приговор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33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Упрёк, обвинение</a:t>
            </a:r>
            <a:endParaRPr lang="ru-RU" sz="2400" dirty="0">
              <a:solidFill>
                <a:srgbClr val="3366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00CC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Предупреждение</a:t>
            </a:r>
            <a:r>
              <a:rPr lang="ru-RU" sz="2400" dirty="0">
                <a:solidFill>
                  <a:srgbClr val="00CC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угроза, шантаж</a:t>
            </a:r>
            <a:endParaRPr lang="ru-RU" sz="2400" dirty="0">
              <a:solidFill>
                <a:srgbClr val="00CC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Нравоучение</a:t>
            </a:r>
            <a:r>
              <a:rPr lang="ru-RU" sz="2400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проповедь, нотация</a:t>
            </a:r>
            <a:endParaRPr lang="ru-RU" sz="2400" dirty="0">
              <a:solidFill>
                <a:srgbClr val="CC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6666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Доказательства</a:t>
            </a:r>
            <a:r>
              <a:rPr lang="ru-RU" sz="2400" dirty="0">
                <a:solidFill>
                  <a:srgbClr val="6666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доводы</a:t>
            </a:r>
            <a:endParaRPr lang="ru-RU" sz="2400" dirty="0">
              <a:solidFill>
                <a:srgbClr val="6666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99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Обзывание</a:t>
            </a:r>
            <a:r>
              <a:rPr lang="ru-RU" sz="2400" dirty="0">
                <a:solidFill>
                  <a:srgbClr val="99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высмеивание, подшучивание, сарказм</a:t>
            </a:r>
            <a:endParaRPr lang="ru-RU" sz="2400" dirty="0">
              <a:solidFill>
                <a:srgbClr val="99CC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       </a:t>
            </a:r>
            <a:r>
              <a:rPr lang="ru-RU" sz="2400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Догадки</a:t>
            </a:r>
            <a:r>
              <a:rPr lang="ru-RU" sz="2400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интерпретация</a:t>
            </a:r>
            <a:endParaRPr lang="ru-RU" sz="2400" dirty="0">
              <a:solidFill>
                <a:srgbClr val="3399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(«все», «никто», «всегда», «иногда»)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dirty="0" smtClean="0">
                <a:solidFill>
                  <a:srgbClr val="99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 </a:t>
            </a:r>
            <a:r>
              <a:rPr lang="ru-RU" sz="2400" dirty="0">
                <a:solidFill>
                  <a:srgbClr val="99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разговора, молчание</a:t>
            </a:r>
            <a:endParaRPr lang="ru-RU" sz="2400" dirty="0">
              <a:solidFill>
                <a:srgbClr val="9933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9933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5961" y="171132"/>
            <a:ext cx="5542280" cy="2857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</a:t>
            </a: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период в жизни ребенка, когда детство уже почти закончилось, а взрослая жизнь ещё не началась.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занимает промежуточное положение между детством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63888" y="4149080"/>
            <a:ext cx="5243830" cy="32740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Переходный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возраст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en-US" altLang="ru-RU" dirty="0"/>
              <a:t>– </a:t>
            </a:r>
            <a:r>
              <a:rPr lang="en-US" altLang="en-US" dirty="0" err="1"/>
              <a:t>это</a:t>
            </a:r>
            <a:r>
              <a:rPr lang="en-US" altLang="ru-RU" dirty="0"/>
              <a:t> </a:t>
            </a:r>
            <a:r>
              <a:rPr lang="en-US" altLang="en-US" dirty="0" err="1"/>
              <a:t>время</a:t>
            </a:r>
            <a:r>
              <a:rPr lang="en-US" altLang="ru-RU" dirty="0"/>
              <a:t> </a:t>
            </a:r>
            <a:r>
              <a:rPr lang="en-US" altLang="en-US" dirty="0" err="1"/>
              <a:t>гормональной</a:t>
            </a:r>
            <a:r>
              <a:rPr lang="en-US" altLang="ru-RU" dirty="0"/>
              <a:t>  </a:t>
            </a:r>
            <a:r>
              <a:rPr lang="en-US" altLang="en-US" dirty="0" err="1"/>
              <a:t>перестройки</a:t>
            </a:r>
            <a:r>
              <a:rPr lang="en-US" altLang="ru-RU" dirty="0"/>
              <a:t> </a:t>
            </a:r>
            <a:r>
              <a:rPr lang="en-US" altLang="en-US" dirty="0" err="1"/>
              <a:t>организма</a:t>
            </a:r>
            <a:r>
              <a:rPr lang="en-US" altLang="ru-RU" dirty="0"/>
              <a:t> </a:t>
            </a:r>
            <a:r>
              <a:rPr lang="en-US" altLang="en-US" dirty="0" err="1"/>
              <a:t>подростка</a:t>
            </a:r>
            <a:r>
              <a:rPr lang="en-US" altLang="ru-RU" dirty="0"/>
              <a:t>, </a:t>
            </a:r>
            <a:r>
              <a:rPr lang="en-US" altLang="en-US" dirty="0" err="1"/>
              <a:t>переоценки</a:t>
            </a:r>
            <a:r>
              <a:rPr lang="en-US" altLang="ru-RU" dirty="0"/>
              <a:t> </a:t>
            </a:r>
            <a:r>
              <a:rPr lang="en-US" altLang="en-US" dirty="0" err="1"/>
              <a:t>системы</a:t>
            </a:r>
            <a:r>
              <a:rPr lang="en-US" altLang="ru-RU" dirty="0"/>
              <a:t> </a:t>
            </a:r>
            <a:r>
              <a:rPr lang="en-US" altLang="en-US" dirty="0" err="1"/>
              <a:t>ценностей</a:t>
            </a:r>
            <a:r>
              <a:rPr lang="en-US" altLang="ru-RU" dirty="0"/>
              <a:t>, </a:t>
            </a:r>
            <a:r>
              <a:rPr lang="en-US" altLang="en-US" dirty="0" err="1"/>
              <a:t>взросления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 err="1"/>
              <a:t>попыток</a:t>
            </a:r>
            <a:r>
              <a:rPr lang="en-US" altLang="ru-RU" dirty="0"/>
              <a:t> </a:t>
            </a:r>
            <a:r>
              <a:rPr lang="en-US" altLang="en-US" dirty="0" err="1"/>
              <a:t>осознать</a:t>
            </a:r>
            <a:r>
              <a:rPr lang="en-US" altLang="ru-RU" dirty="0"/>
              <a:t> </a:t>
            </a:r>
            <a:r>
              <a:rPr lang="en-US" altLang="en-US" dirty="0" err="1"/>
              <a:t>своё</a:t>
            </a:r>
            <a:r>
              <a:rPr lang="en-US" altLang="ru-RU" dirty="0"/>
              <a:t> </a:t>
            </a:r>
            <a:r>
              <a:rPr lang="en-US" altLang="en-US" dirty="0" err="1"/>
              <a:t>место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 err="1"/>
              <a:t>жизни</a:t>
            </a:r>
            <a:r>
              <a:rPr lang="en-US" altLang="ru-RU" dirty="0"/>
              <a:t>. </a:t>
            </a:r>
            <a:endParaRPr lang="ru-RU" dirty="0"/>
          </a:p>
        </p:txBody>
      </p:sp>
      <p:pic>
        <p:nvPicPr>
          <p:cNvPr id="19458" name="Picture 2" descr="http://baby.web-3.ru/data/articles/788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305" y="0"/>
            <a:ext cx="3274695" cy="3254375"/>
          </a:xfrm>
          <a:prstGeom prst="rect">
            <a:avLst/>
          </a:prstGeom>
          <a:noFill/>
        </p:spPr>
      </p:pic>
      <p:pic>
        <p:nvPicPr>
          <p:cNvPr id="19460" name="Picture 4" descr="http://psymagazine.ru/wp-content/uploads/2014/07/podrost_16_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" y="3857623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Я-сообщения»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Ненасильственная коммуникация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</a:t>
            </a:r>
            <a:r>
              <a:rPr lang="ru-RU" b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выражения чувств:</a:t>
            </a:r>
            <a:endParaRPr lang="ru-RU" b="1" dirty="0">
              <a:solidFill>
                <a:srgbClr val="3399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Называние чувства: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сержусь», «Я испытываю раздражение», «Я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скучаю»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сравнений и метафор: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чувствую себя как загнанная лошадь»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своего физического состояния: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«Забилось сердце», «Свалилась тяжесть с плеч».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Обозначение возможных действий: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Сейчас сквозь землю провалюсь»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5740509"/>
              </p:ext>
            </p:extLst>
          </p:nvPr>
        </p:nvGraphicFramePr>
        <p:xfrm>
          <a:off x="107315" y="-11430"/>
          <a:ext cx="8785225" cy="6947789"/>
        </p:xfrm>
        <a:graphic>
          <a:graphicData uri="http://schemas.openxmlformats.org/drawingml/2006/table">
            <a:tbl>
              <a:tblPr firstRow="1" firstCol="1" bandRow="1"/>
              <a:tblGrid>
                <a:gridCol w="263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«Ты-высказывания»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«Я-высказывания»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ты всё время перебиваешь меня?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 трудно говорить, когда кто-то ещё разговаривает параллельно со мной. Если у тебя есть какой-то вопрос - задай его после того, как я договорю. Также, возможно, если ты внимательно послушаешь меня, то потом у тебя возникнет меньше вопросов.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 меня не слушаешь!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Мне не нравится, когда меня игнорируют и не слушают, ведь я говорю довольно важные вещи. Пожалуйста, будь внимательнее к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тому, что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говорю.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2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 ведёшь себя просто отвратительно!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данной ситуации я очень расстроился из-за твоего поведения. Ведь я знаю, что ты умеешь быть другим, поэтому, пожалуйста, в следующий раз будь более сдержан.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«Я – высказывания»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0000" lnSpcReduction="2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Констатация ситуации.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описать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факты в безличной форме.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со слов «Когда».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(«Когда я вижу, что…» «Когда это происходит …», «Когда …»).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я вижу, что твоя кровать не заправлена…».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своего состояния.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назвать своё чувство в этой ситуации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(«Я чувствую…», «Я огорчаюсь…», «Я переживаю…», «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еня радует…», «Меня злит…»).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чувствую недоумение и возмущение».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потребности,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которая удовлетворяется или не удовлетворяется и связана с эмоциональным состоянием.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(«Потому что …»).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думаю, что кровать желательно заправлять сразу после пробуждения».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просьбы.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Высказать свои пожелания о том, какое поведение вы бы хотели видеть вместо того, которое вызвало у вас недовольство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(«Мне бы хотелось, чтобы ….»).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«Мне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 очень хотелось, чтобы ты,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Ваня, заправлял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свою постель сразу после пробуждения». 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Меня злит, когда ты грубишь.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Мне грустно, когда ты не выполняешь моей просьбы.</a:t>
            </a:r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Венера\Desktop\родител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666" y="228600"/>
            <a:ext cx="1562528" cy="11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4"/>
            <a:ext cx="91376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78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138"/>
            <a:ext cx="471146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8604"/>
            <a:ext cx="5338936" cy="1143000"/>
          </a:xfrm>
        </p:spPr>
        <p:txBody>
          <a:bodyPr>
            <a:normAutofit/>
          </a:bodyPr>
          <a:lstStyle/>
          <a:p>
            <a:pPr algn="l"/>
            <a:r>
              <a:rPr lang="ru-RU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Ситуационная</a:t>
            </a:r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задача</a:t>
            </a:r>
            <a:r>
              <a:rPr lang="en-US" altLang="en-US" b="1" dirty="0">
                <a:sym typeface="+mn-ea"/>
              </a:rPr>
              <a:t/>
            </a:r>
            <a:br>
              <a:rPr lang="en-US" altLang="en-US" b="1" dirty="0">
                <a:sym typeface="+mn-ea"/>
              </a:rPr>
            </a:b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Прекрати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шуметь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кухне</a:t>
            </a:r>
            <a:endParaRPr lang="en-US" altLang="en-US" sz="31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11560" y="1598537"/>
            <a:ext cx="8229600" cy="5257800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ночью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готовишь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уснуть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рядом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моей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спальней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слышно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Подмечаем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нервничаю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Раскрываем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отдыхать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напряженным</a:t>
            </a:r>
            <a:r>
              <a:rPr lang="en-US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Просим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ужинать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Рисунок 7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85" y="-25046"/>
            <a:ext cx="2544218" cy="169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06145"/>
          </a:xfrm>
        </p:spPr>
        <p:txBody>
          <a:bodyPr>
            <a:norm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Ошибки</a:t>
            </a:r>
            <a:r>
              <a:rPr lang="en-US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</a:t>
            </a:r>
            <a:r>
              <a:rPr lang="en-US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высказываний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20006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Обвинения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ссылаться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обвиняя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произошедшем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навешивание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ярлыков</a:t>
            </a:r>
            <a:r>
              <a:rPr lang="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приписывание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собеседнику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расстраиваюсь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жадничаешь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делишься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братьями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избалованные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эгоисты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Оскорбления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злюсь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оставляешь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грязнющей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разбрасываешь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дурацкие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носки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тобой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хрюшей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убираться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Выражнение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грубой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ярости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тебя</a:t>
            </a:r>
            <a:r>
              <a:rPr lang="en-US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-27305"/>
            <a:ext cx="9108440" cy="68853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-3640455" y="781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6830" y="-99060"/>
            <a:ext cx="9364980" cy="695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" y="11588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подросткового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705" y="861695"/>
            <a:ext cx="6701155" cy="3124200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резкая смена настроения, колебания настроения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(смех подростка легко переходит в слёзы, состояние абсолютного счастья, резко обрываясь по незначительной причине, сменяется унынием и грустью),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насмешек, снижение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(нежелание воспринимать требования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взрослых)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своеволие,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отрицании,</a:t>
            </a:r>
          </a:p>
        </p:txBody>
      </p:sp>
      <p:pic>
        <p:nvPicPr>
          <p:cNvPr id="21506" name="Picture 2" descr="http://www.likar.info/pictures_ckfinder/images/Depositphotos_811641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836277"/>
            <a:ext cx="2500298" cy="2786082"/>
          </a:xfrm>
          <a:prstGeom prst="rect">
            <a:avLst/>
          </a:prstGeom>
          <a:noFill/>
        </p:spPr>
      </p:pic>
      <p:pic>
        <p:nvPicPr>
          <p:cNvPr id="21508" name="Picture 4" descr="http://www.dobrenok.com/data/post/2014/03/fbd52bb7a107c4f197640350e55a495e/prev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" y="3932555"/>
            <a:ext cx="2825750" cy="2929255"/>
          </a:xfrm>
          <a:prstGeom prst="rect">
            <a:avLst/>
          </a:prstGeom>
          <a:noFill/>
        </p:spPr>
      </p:pic>
      <p:sp>
        <p:nvSpPr>
          <p:cNvPr id="4" name="Текстовое поле 3"/>
          <p:cNvSpPr txBox="1"/>
          <p:nvPr/>
        </p:nvSpPr>
        <p:spPr>
          <a:xfrm>
            <a:off x="2987675" y="3985895"/>
            <a:ext cx="6132195" cy="2844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желание охранять свою собственность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(личное пространство: территорию, одежду,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вещи),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стремление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 одиночеству, к самоизоляции.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падение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успеваемости, снижением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работоспособности.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связано с переходом от наглядности и знания к пониманию и дедукции (выведение следствия из посылок, умозаключение). На смену конкретному приходит логическое мышление. 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" y="1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7211144" cy="669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332740"/>
            <a:ext cx="6205220" cy="360489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3500" b="1" i="1" dirty="0" smtClean="0"/>
              <a:t>Книги </a:t>
            </a:r>
            <a:r>
              <a:rPr lang="ru-RU" sz="3500" b="1" i="1" dirty="0" err="1" smtClean="0"/>
              <a:t>Гиппенрейтер</a:t>
            </a:r>
            <a:r>
              <a:rPr lang="ru-RU" sz="3500" b="1" i="1" dirty="0" smtClean="0"/>
              <a:t> </a:t>
            </a:r>
            <a:r>
              <a:rPr lang="ru-RU" sz="3500" b="1" i="1" dirty="0"/>
              <a:t>Ю.Б. </a:t>
            </a:r>
            <a:endParaRPr lang="ru-RU" sz="3500" b="1" i="1" dirty="0" smtClean="0"/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dirty="0" smtClean="0"/>
              <a:t>«</a:t>
            </a:r>
            <a:r>
              <a:rPr lang="ru-RU" dirty="0"/>
              <a:t>Общаться с ребёнком КАК</a:t>
            </a:r>
            <a:r>
              <a:rPr lang="ru-RU" dirty="0" smtClean="0"/>
              <a:t>?»</a:t>
            </a:r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dirty="0" smtClean="0"/>
              <a:t>«</a:t>
            </a:r>
            <a:r>
              <a:rPr lang="ru-RU" dirty="0"/>
              <a:t>Продолжаем общаться с ребёнком ТАК</a:t>
            </a:r>
            <a:r>
              <a:rPr lang="ru-RU" dirty="0" smtClean="0"/>
              <a:t>?»</a:t>
            </a:r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dirty="0"/>
          </a:p>
        </p:txBody>
      </p:sp>
      <p:pic>
        <p:nvPicPr>
          <p:cNvPr id="20483" name="Picture 2" descr="http://static.ozone.ru/multimedia/books_covers/c200/1000004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35" y="116840"/>
            <a:ext cx="316992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st.tiptopen.com/item/0/29/29232_30840/29232_30840.800x800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00755"/>
            <a:ext cx="2786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irecommend.ru/sites/default/files/product-images/61307/prodolzhaem-obschat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980" y="3500755"/>
            <a:ext cx="218630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http://comnata.info/images/stories/prodoljaem_obtsats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965" y="3572510"/>
            <a:ext cx="2405380" cy="32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3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426"/>
            <a:ext cx="4624636" cy="35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3685" y="332740"/>
            <a:ext cx="5234419" cy="305308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Адель Фабер, Элейн Мазлиш </a:t>
            </a:r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говорить, чтобы дети слушали, как слушать, чтобы дети говорили»</a:t>
            </a:r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говорить с детьми, чтобы они учились»</a:t>
            </a:r>
          </a:p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endParaRPr lang="ru-RU" sz="3600" dirty="0"/>
          </a:p>
        </p:txBody>
      </p:sp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242747" y="3284984"/>
            <a:ext cx="5743308" cy="335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3685" y="332740"/>
            <a:ext cx="8671560" cy="181991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ru-RU" sz="4000" dirty="0"/>
              <a:t> Маршалл </a:t>
            </a:r>
            <a:r>
              <a:rPr lang="ru-RU" sz="4000" dirty="0">
                <a:sym typeface="+mn-ea"/>
              </a:rPr>
              <a:t>Розенберг</a:t>
            </a:r>
            <a:r>
              <a:rPr lang="ru-RU" sz="4000" dirty="0"/>
              <a:t>«Язык жизни»</a:t>
            </a:r>
          </a:p>
        </p:txBody>
      </p:sp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05" y="1341120"/>
            <a:ext cx="7982585" cy="496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692785"/>
            <a:ext cx="6012180" cy="4864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школа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15" y="1772920"/>
            <a:ext cx="8801735" cy="47688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 канале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школа 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1200" dirty="0" smtClean="0">
                <a:latin typeface="YS Text"/>
                <a:sym typeface="+mn-ea"/>
                <a:hlinkClick r:id="rId2"/>
              </a:rPr>
              <a:t>https</a:t>
            </a:r>
            <a:r>
              <a:rPr lang="en-US" sz="11200" dirty="0">
                <a:latin typeface="YS Text"/>
                <a:sym typeface="+mn-ea"/>
                <a:hlinkClick r:id="rId2"/>
              </a:rPr>
              <a:t>://</a:t>
            </a:r>
            <a:r>
              <a:rPr lang="en-US" sz="11200" dirty="0" smtClean="0">
                <a:latin typeface="YS Text"/>
                <a:sym typeface="+mn-ea"/>
                <a:hlinkClick r:id="rId2"/>
              </a:rPr>
              <a:t>t.me/rodschoolsurgut</a:t>
            </a:r>
            <a:r>
              <a:rPr lang="ru-RU" altLang="en-US" sz="11200" dirty="0" smtClean="0">
                <a:latin typeface="YS Text"/>
                <a:sym typeface="+mn-ea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анонс лекций специалистов </a:t>
            </a:r>
            <a:r>
              <a:rPr lang="ru-RU" sz="1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СурГУ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каждую субботу в 13:00.</a:t>
            </a:r>
            <a:endParaRPr lang="ru-RU" sz="11200" dirty="0" smtClean="0">
              <a:latin typeface="YS Text"/>
            </a:endParaRPr>
          </a:p>
          <a:p>
            <a:pPr marL="0" indent="0" algn="just">
              <a:buNone/>
            </a:pPr>
            <a:r>
              <a:rPr lang="ru-RU" sz="11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Вконтакте</a:t>
            </a:r>
            <a:r>
              <a:rPr lang="ru-RU" sz="11200" dirty="0" smtClean="0">
                <a:solidFill>
                  <a:srgbClr val="FF0000"/>
                </a:solidFill>
                <a:latin typeface="YS Text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запись лекций в сообществе </a:t>
            </a:r>
            <a:r>
              <a:rPr lang="ru-RU" sz="1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Родительская школа </a:t>
            </a:r>
            <a:r>
              <a:rPr lang="en-US" sz="11200" dirty="0">
                <a:latin typeface="YS Text"/>
                <a:sym typeface="+mn-ea"/>
                <a:hlinkClick r:id="rId3"/>
              </a:rPr>
              <a:t>https://vk.com/club225099580</a:t>
            </a:r>
            <a:endParaRPr lang="ru-RU" sz="1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7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07.12.2024 </a:t>
            </a:r>
            <a:r>
              <a:rPr lang="ru-RU" sz="9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13:00 </a:t>
            </a:r>
            <a:r>
              <a:rPr lang="ru-RU" sz="9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главном корпусе </a:t>
            </a:r>
            <a:r>
              <a:rPr lang="ru-RU" sz="96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9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 </a:t>
            </a:r>
            <a:r>
              <a:rPr lang="ru-RU" sz="9600" b="1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Ленина д.1</a:t>
            </a:r>
            <a:r>
              <a:rPr lang="ru-RU" sz="9600" u="sng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3 этаж, состоится лекция на тему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трудной жизненной ситуации в семье на поведение подростков. Роль семейных кризисов в развитии девиаций у несовершеннолетних»</a:t>
            </a:r>
            <a:r>
              <a:rPr lang="ru-RU" sz="6400" dirty="0">
                <a:solidFill>
                  <a:srgbClr val="1A1A1A"/>
                </a:solidFill>
                <a:latin typeface="YS Text"/>
              </a:rPr>
              <a:t/>
            </a:r>
            <a:br>
              <a:rPr lang="ru-RU" sz="6400" dirty="0">
                <a:solidFill>
                  <a:srgbClr val="1A1A1A"/>
                </a:solidFill>
                <a:latin typeface="YS Text"/>
              </a:rPr>
            </a:br>
            <a:r>
              <a:rPr lang="ru-RU" sz="1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</a:t>
            </a:r>
            <a:r>
              <a:rPr lang="ru-RU" sz="1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читает: </a:t>
            </a:r>
            <a:r>
              <a:rPr lang="ru-RU" sz="112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Родермель</a:t>
            </a:r>
            <a:r>
              <a:rPr lang="ru-RU" sz="1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12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Алексеевна, к.ф.н</a:t>
            </a:r>
            <a:r>
              <a:rPr lang="ru-RU" sz="11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зав. кафедрой психологии </a:t>
            </a:r>
            <a:r>
              <a:rPr lang="ru-RU" sz="1120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30" y="0"/>
            <a:ext cx="2274570" cy="216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6409055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подросткового возраста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315" y="1356995"/>
            <a:ext cx="6964680" cy="32721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своего «Я»,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нового уровня самосознания,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своему внутреннему миру,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ознание себя через сходство с другими происходит при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со сверстниками.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занять свое место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Венера\Desktop\родител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091" y="8230"/>
            <a:ext cx="2143108" cy="3286124"/>
          </a:xfrm>
          <a:prstGeom prst="rect">
            <a:avLst/>
          </a:prstGeom>
          <a:noFill/>
        </p:spPr>
      </p:pic>
      <p:sp>
        <p:nvSpPr>
          <p:cNvPr id="5" name="Текстовое поле 4"/>
          <p:cNvSpPr txBox="1"/>
          <p:nvPr/>
        </p:nvSpPr>
        <p:spPr>
          <a:xfrm>
            <a:off x="2123727" y="4580890"/>
            <a:ext cx="6967567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чувство взрослости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стремление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 самостоятельности и независимости.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Через борьбу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независимость подросток удовлетворяет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потребности в самопознании и самоутверждении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узнает свои возможности и учиться действовать самостоятельно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25"/>
            <a:ext cx="6368415" cy="1571625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Базальная потребность возраста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понимание.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 в поддержке.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257808" cy="5072098"/>
          </a:xfrm>
        </p:spPr>
        <p:txBody>
          <a:bodyPr>
            <a:normAutofit fontScale="87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подростка важна не столько сама возможность самостоятельно распоряжаться собой, сколько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окружающими взрослыми этой возможности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Подросткам необходимы ограничения для того, чтобы познать свои границы</a:t>
            </a:r>
            <a:endParaRPr lang="ru-RU" dirty="0"/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Венера\Pictures\уход из дом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05"/>
            <a:ext cx="3769995" cy="3312795"/>
          </a:xfrm>
          <a:prstGeom prst="rect">
            <a:avLst/>
          </a:prstGeom>
          <a:noFill/>
        </p:spPr>
      </p:pic>
      <p:sp>
        <p:nvSpPr>
          <p:cNvPr id="9218" name="AutoShape 2" descr="data:image/jpeg;base64,/9j/4AAQSkZJRgABAQAAAQABAAD/2wCEAAkGBxQSEhUUEhQUFRUXFRgVFBQVFBQVFRQUFBUXFhQUFBQYHCggGBolHBQUITEhJSkrLi4uFx8zODMsNygtLisBCgoKDg0OGxAQGywkICQsLCwsLCwsLCwsLCwsLCwsLCwsLCwvLCwsLCwsLCwsLCwsLCwsLCwsLCwsLCwsLCwsLP/AABEIALcBEwMBIgACEQEDEQH/xAAcAAABBQEBAQAAAAAAAAAAAAAFAAECBAYDBwj/xABBEAABAwEFBAkBBwIFAwUAAAABAAIRAwQFEiExQVFxgQYTIjJhkaGxwfAHFEJygtHhUmIjM0OSorLC8RUkU2Nz/8QAGgEAAwEBAQEAAAAAAAAAAAAAAAIDAQQFBv/EACgRAAICAQQCAwABBQEAAAAAAAABAgMRBBIhMRNBIjJRkSNhgbHwBf/aAAwDAQACEQMRAD8A9hboVGrtUmaKFTamGHpbVM6qFLapnVADFSKjuUigwYJwmCcIASYp0yAJBMnCSAEUydyYfKDBQpMTKTEGkEgnSCAwMEk4SQGCQ0UCFNuhUSgBhomKkFFyAJO0Ci1SdoEzEAPUXNy61Fzcg1CHdPD5VWwalWx3XcD7qrYNSlkaumCLPlVHL3C0dp7qzbf8xvL3C0to7qlApZ2gHau6frauN9d1v5V2tPdPBc767rfyhZLpjR+yHonsjgEk1HujgPZJABlrlF5SaEy6CB0YU4KTRkmCAH3J3FM3VO5ACBTgqIUkAIuTSlCUIAnKaU4TQgBOSnLmkU8Zc0GEcSmxRhSag1kMSQKWFPCAHBSBShIBADtORUCVNgyKhCAHBUXFShZ/pJ0soWM4XS+ocxTbExvcdGhY3g1LIfqvAbJyA1O5DaF/2dxgVWzO2QPMiF5Bf3Smvan9p7msIwhjHEMbu01OmZQq7+0Cx2uk7ZaoSux0VjV+n0O9+hGYhcy5eX9B+kr6TuqrElkxnJw7JC9PEESNDtVIWKaElBxJt7ruBVew/i+tisN7ruBVexaO+ti2Ri6YDxdtvFamv3VlanebxWpqdxTh7KWegJX0PBcb7OTfyhd64yPArhfujPyt9ysl0xofZEqB7LeA9kyVDut4D2SQYwy0KAXRq5hdBA7BRanSagB2JHRJic6IAYKSi1SCAGKRTlMUAAemfSll30Q5wx1HmKdOYkgZuO5o+V5m77SLdUOVSlSzyApNMjxxEqn02vX71bHvmWtPV0hsDG7eZk8wgNWlnI1OnAKErOeC0YYR6HYftKtEDHSpVRtLMTCd52x5LS3b9oVmqENe19MnWYc1vEjPnC8cs7HA5ZAZrXWK4xamY5wu2OS+VoZVKR7Cx4cAWkEESCDIIO0Earo1YfoZVrWaqLLWcC17XOpa5Obm4DwIzjw8VuGq8ZblkjOLi8MjCQSSTCjpBJJADs0KiVJm1RKAM5056Siw2fGIL3ZMB9XHgvMrts9S2A2ipnjJzk4jz0hab7WLIarqbTphPyszcF4VKNkDKbMbqLnNqCYIAd2dh1DgdNhXLa23g66Yr2c72sn3cDE15B/FAIHEoaWxVBGjs/1D69V6XQf1tOHtAkaTiHHMBYq+bvLXGNmY5fXooN4LOHtDUafbDtjh9fX9pXpnRK3l1Pq3HNo7PDcvPbBSxNHg6B+oSP8AvC1VzE06jfHTls8j6LK5OM8izipRwbtndPAqvY9HfWxd6Z7JP9pVeyd13A+y75HEgLXGbeIWmPc5LNVvw8QtK3uclOPspZ6A9Yaqvfgyb+VvyrVXUqvfQ0/K35WS6ZsfshqHdbwCSVnPZbwSWoxhhqgFJqi1XInROFEpwgCTEjomandogBNUgoNUxsQAxQnpZb+oslV4MHAWt/M7Ie/oixWB+1q2xRp0h+J2N3BoIHulm8LI0FlnlRfn6+a70zJH14oZUrdv0V6ge23gfb+FynSFLps5rOa1o1PoF6PZaTbNTAMZDOSB7rL9ArPAc7aDh8s1tq1JlRvajwO5Z2yqWEdujNupWh2Nrc2g4SQDE5EscCRBGS0zVnujnV0+wwANI7MR+GdPDVaFq6avqcd32Ipk6ZUJkkkkyAJM2qJUm7VAoAB9LLmNopgsE1GSWj+ppEObxzy4LDXRSp031n6OqFrHsIzDmkzIOneXqyGXlctG0f5jBiiMYydGzNRnXnlFqrdvZkbDaBiLTAI3EEQhvSUCMtYVi24LE51Gpq3NpwkYgdHDf+4WYt149Y4vzhuWHw2z4rjaa4PQ3J8osXVXhrt4AcP0OPwSj5t4FZg8cucfB9FiGvMktzAafIxBHmfRErNX6xzM+96ED681hJHtFkfNKf7D7FQs3dfwPss10Uvp7mFj4kNI9NRGoKP2V8tf+U+y7Iz3JHHKDi2DK2jeI91pKfc5LN1dBxC0dHuckRNs9Ax/eVa+dRwarerxxVS+df8AaiXTNj9kNZu6OCSVm7o4JLAZdZb6ZyxtncTB9VOpWawYnGANqzzihNqtczTe6Wgy3OIxZe49VvmwZ4zRVr5c4kU8IA2kSTynJJt71RqGHk4exKy4szmwQ4zIAndnkd4yRKx2kuEOGal5ZZH8aDLb3qbWs/5fuugvp21jeTj8hDFBxTeSRmxBlt9jax3ItPyurb6pnUPH6Z/6SVnTUXN1Vb5mHiRsqdoa8S0hw8F5F9p94TVcZ0GEeAGvt6rTWq1YaZcsfT6PPt9SXHDSB7Tt5/pbvKWdu7gauppmFbRc5ofBgohZXd07QfQ5L0u3dF6LaQa1gBGENOpkuA9iVSt3QjGwupCHNB2RiA2Tv3KW/LwXdLSyD+i94dWXMdtMgrUi1mo0huRG05jhAWBslRr3YHdmoBkfHZ9eKpUuk9pp1CGluEbwZgHTXchZDekuT3HozYg2mKj2NFV8mQ2CGnuiSSdBPNHWlC7gtja1CnUboWDkQIIRMLuhjHBwWNuTyRxJsSYhKEwpPElKiQkAgDow6qBcnbtXOEATxKLSmIQTpPevUUwGmHvkA/0ja74WN4WQbLF83/Z6QLXvEgZgZkcdxXhjq5q2uq5g7D8Z2D8UtnlPqj16guaYEzPadsAk5Dks7dVNpd4zPBcc7HLs6KFlrBcFnA7I2kYjsDRnHnmeAV662yBGpdi5Scyq1ppO0A+JRe57LGb/AAy2ABc7lwd8K/lyW3OLXANEHM5aEfBWqua+C1pY8QCIBymSI2bFljViXxw8ANPrxSo1zMnX2Vq44PGv1Tc3t6Ns94IHEe60VnP+HyWXup3WMg7MxxCN2y2dXRn8ThA47+S6Ijxs8kUB7yvBzXnAYjbAOfNU2W19Q9szyA000VSs9Ts2s+qXOS+MGloNbhHDemVelUyCSfgmUHFAb5gGXAYYE8nNM8gCeSOFBr9phzQDoTB4O7J91BlkdwC0Aaw7LhB/YLvTaCZGSrUXyynwPmMIVumkHLEqDymlQeUxiIPcq9Ry6vVaq5KMUb4rxSIR+4KGCz0xtjEeLs/mOSyd99rC0ficGf7iB8rbxDctmgynJKVrQn2gF2EQY1OweHiVeszzv9B8INYHCIGoJnjO1E6Dk0RrM9GA6a3H1dYVW5YpIO52rm8No/hYy2UoJ34j5OghexdL7I6rQLWiTqDtDhmCPVeZ1Gl1IU3CXAnAQM5HeZvjcN/FZ08E5Rysmw6A3m4UzSxEYTiaJ2OyPsPNbeleTh4ryfo3WwVKZ2EFp56eoXoFOrkqQm0QnBML2i2vPcMHYIEHiSo0rRWOrmjkFQbWUxaE+5/piwljCJ1L3qtcQQ4xt6o4f921dLP0gnXCeEj1zXH77C4V3U35uY0nfEHzGaXdJdMf4PuP8BE9IgPweTv4UR0mp/ia5vjkVnbXZRrScW+DpLeR1HqhFtDm99p4t7Q9MxzU3daikaqZGuvLpjSa3/B7Z3kEActqwt63s6rUxvM7OA3AIX18OIBkFdqFmfUcMDHOzEkDIAHOSlds5Pk2VNag0HH0xogFGvSbVe0lrSCNctgOvNH7QVjb/shbUx6tft3OAgj0BVXBSWGeZpLdlmTRjA7MOb5hWqWEiARG0gyOCxt3XR1nacMLNpIifBv7rRfeMLQylTyGQJybybqkVKT7OrU/+g3FwiuWd7yrDIN0kSU1B42fx57ShVdtQuaX4e9GUjUHVEqGo+chyCtg8hm56PaclC8LTiIGwCB8ldLjyZPgSh1V6Z9Hbpemc3FdaGq4Fd6J+vFKjrYWpuyCS4sfkknEOTihd6ZsdlsmZhEiUMvGm54IBAHiJHkoSKxGstTE1p8XeuE/KvUihNhqjDE910HiWM/YonTWezfR3UHJ5UHlDNRzeVUrFWXlVqqVjoF1aZdXoj/7WnyM/C3DWb1kJitSO549cvla9rhGZA5hYWrQPt1LA4PG3J2fkVbs9WU1pwuaR3p3IZYa+EljtR7bFkXhlbIZWTQuGJsTHivMb7pGjaoIzxBzfDE4fsvSbPUQjpRcnXljmQHYhjcf6GycvGcuapJZ5OdPHxMGx5+9OY2ABXOm4Ozj2W8oPyCz1O4v/eVahaQCQ4CDrAkg7p3I3Tyy8ViElEt41B1RRUXuABJ0GaYkSmVINUA8D+Mwn+8gbD5J/FL8E8kf06ikmNhnVR/9RA0EqraL0fsy+vFOqWxHckdbV0foYHF1NjnRliA18DvVSjX6lhbJILYAIIcwnYToRG1DrRXLjJcTxKEXneBZEnKc+fwndCSySle2mkEX1pK5Pwu1g+B08Mihgtm4jmYUjbCO8yfEGVHBxYYRxfWv/hOXIV9+bskeBUvvoRgzDLVodLmAf1fBzRSlYzrI9UDsFXHWH9oJPPIfK09MqFk2pYR62j0dc6t01/sNWBhZS2aEd47eXipWW5n1QSHNHGf2XOlVmlCNXG7I8VeD3dmzqjVnaCm3DUmJZ5u/ZA7NerHWh1naQXsaCSHDCSTDmA64mwCRskLcW21MosqVajsLGNLnHcAPdeLdFLYTbRVfA619Qxl2TVw7f0NC2bUTI8npTXHd/wAh+ySbFrrqfcpIybtIgrhX0T0n5LnaHbApsdA+gyMUbxl4iRPk4eSv2ZyojJzuA/6x+yu0vqFhpZXNyclRJQwRyeuFZd3lcagkJWOgdb6YLczhH9W7xWrssQMpy1wR6lZO0OyIK093AFjSDjEDtF2Z5bEpet4JXnXwjsuaMtpj1CC2qm8Frxm4agNwy3aMzmVpH2Zr+80HkFStNysPdkH+5zi33yWluGSsFpkAjairDiCydhDqNR1JwwgdqmZJBadRJ2g+4Wgs9fKU8Hk57YYJ21gLSCYOwoFXpEOxZkgQwTDROpKIXlbBBIOmcb4zhD6toa9gORaR77ESEjwdqb5EqvbHGFwoWsYizTKQNkDKAPJdKzskEmsMDWC8qlMlstc0GMLsiBsgjwWhpuDxIy8FjbW7DUI5opdlu8Tp9ar0Knuijz7Y4kFqzSFSrErqL1aThcRzyUqga7uuB8JEqhMEVyUJvJmJpBRm1sIQq0oMAlixkFpAfhJEE5xlG87dy7izk91r2/lcPYkLtYWvM9lkAntTDonblx2okLPObp4Yslxy7JyfIDdZau8n8zPlpKgKdQajyn5AWgLN2XkoOokjLM7BP7JchFuTwkV+ipk1D/cB5D+VrGFDLnsHVtl2pMndwCL0GBzgOa4pPdJtH0lEdlSTCzGQwcEWuV8TyQiwvbDy4OI17RiAIEADPzV2zW5jO6PVdcVtPP8AKrE2v0zv2p3jLRZw6AQHvz1OcA+ECeYWNuGxOpvs1d5HVuqtHrmDyWy6R9G6Nsqmq6tVYT+FoYW5AN2idm9dLTcDH2SnZW1QBTqdYKhZLidxhyWSzLIJ4WAzeNIU6r2TocuBzHunQmtcdZ5xG0yTGeDcI3pJv8Bk6VhheW+XApSut/U8Ja/9J9x8qg2tkstW2TQ1TzFM5VXQ47yCPIEj1V+mcpQ21NjteI9TB91fxQOP0Ug51c7aoyuZfMDn5JOcg0VRy4Gpmmq1FXqlKzUcbe2DOxFejhgQIJknwAJ9UOqjGwjwXfoe+cYOwjz3co9VmCsHya5hO9WaTDBMGBr4Kk+q2mC5xDQMy5xAEcSvHOkd/wBS11XkveaGI9XSkhgaMgS3QkgTJ3q9Ne9iX3eNLB7TaqVF9MveGOYAXY8oAAzcHDTagN3dVaINltUtIkNc3tQcxrBjkvJqV4VmUTZ6dV9Oi6S5kiCHRigbJ8syrlgtIGYJA2ctIVlpl7ZzvWP8PQ+lNwWn7tUNncx9XCSBm0kbcGoLo0BWNuTpADSaDuAI3EDNHbr6UVaetTGNz3FZK9rkx2mrUoODWPeagBIyL+04R+YlK6XEPOn0aG67XirCNx8kbquWWu4fdWlzsVR5H4RkBxVW23/UeInCNw14EpVTJmStii7fFZoqAkg5EETociEMdfDh3ezvOpPnohdSt9esrnTaXcBt3+C6oQ2LByzlueS5SFa0VC2mDUcGlxAIkNEAnM+I81euq0uo1Gsq0cQJiHMh0nIYXGJz3p7ivHqThe3FScZMNaXtdEBzSRPELWipStFPslr6ehEnLdLTm0qdlsoPrgvVp4WR75J1303sIaII2EEObyOz0WdtogHbC0AlsBxJjQkAmN3HxWbvy0YC52AGIcGgxig6AlNC6M1x2Ru08q3/AG/SL7E4RGMRta/X9LgYXejUIydiPED4XGwW6vVj/AwgxLnvIAB/TnyRtlm35+y5LJ7Xh9iVaS2z1hfrKFGmX6AgeIjyV6lTDP5VS33oykDtI3eCzFqv41d4GwLK6p3v8R3/ANLSR45l/wB/BuGVA7PG3mVes1kkOGRxNIkOOh1jJeaMt2eqIU75q0S0teS3Zi0B2h3gvQjoav7nHPXWtNccno9gsJpMcA8lkGQQDA4nNCmWzxQ+zXuy105ILSCRkYdTqDKWn6lUGVS1xaTmD5g6HgVz6jTuHK6F0rXKNGLUu1GuUAZaEYusy5s7/bP4XLg7TT0qGQkmY8ElMVU6qTBle1Nr03MG7J24gyOKzTLUWOLHCHjYVoKFxMYQWvqAjQ4x+y6W+56dcAVQ5xbo7FDh4YmjTwT27Z8+zKt0OPRn7baAWtEy5z2gxsk/wrbKuIlx7o05alWR0XoSCDVGEyBjykaE5ZrpaOjbHtDesqNA2DCZ3TlmobWX3A91vGzl4rm62b1bd0T3V38w39lwq9E3/wDznmwH2WbWG5FR1qUuukKY6KVR3KzDxaR8rjW6PWtvdDHcHfCNrN3IZlfCY3qjbr4+70HtpZVKr4dUmCxgH4Y2kx6+C5WmwWxh7VEka5EZRx1Wdvio+YezDntI+FSqPyWRJy+LwVq7y8y8lx3uJcfMqOOPBQfUylcseS7kcbZ2b2hJ2kEDwGk+asMqx8KpjSxrTC4a5UxaiqOJOHIMCdK8HDau4vEO74a7iAUGxpCotALVKFF40cz8p+CulO7cpY5rxs/DH1xQllbxViwWstfGx2RHjsIQBZqUXN7zY+t+1d6V5U6WE1Kc4NKjOxVDSZwucCMbZJyKlSvGMjmNx+VKtYW1QDScxridHjFTI4jTPisnFSWGNCbg8o0F3XtSrN7L5OpDsnc9JXao2HB0AkEHPMGDMFAaPQevh7TaczLXU6uf/IBD7zuW8qQ7AqkA54XNfI3iCSvPdCf1Z6C1bSxKP8Gzvi/6Z7dRuDCMOup1MrLW/pD1mTNN5yHlqsdXbVDiawqAz/qB7fIFdG2kjb6hdENNHuXJyz1U8bY8BC8hiaTjdMaZBvMQg7HLtUrkgj681waF1RSXRyybfZcY9EG2kObgeM4hrt+4EoQxyvNzbvjYrRZOSL111HMLtkgb+8CR7Ac0Vtdp7IedQQCduFx28zPmqFls/WNBa7MaA6EbQTsK6Vx/huGhiDx0TSinFpixbUk0EqFRaa5j2m/WxZCxu0WsuM9pvP2Xi+z1fRpcXgkuRcN6daKW8HDzCkG8PMIb1x3qJrlGRuQrh4eYSwcPMIWK5SFcoyHIWDfqQpBhQjrypdeUZAKGgDsPEZFV67jSzdOHIYstTsImVXp1z9Ep7x7VF+2BiHFuY9kAXKVqadvoo2ihSqCHsY8f3MDvcIZZanZC7lyFIGija+hlhqf6IZ/+ZdT9Bkhts+zWyubFJ76Z34sY5h3wQtB1ninbVO9MrGJsR5/afsvtI/y61J48Q5h+UHt3Qm3UtaBeN9Mh3pr6L1wVzvTi1OT+Vi+NHhFezVKf+ZTqM/OxzfcLiKq9+dbCcjnxQm3WGzVP8yz0XHeaTJ84lN5v0zxHjPWJjUXptq6N2J/+jh/I97fSY9EDtvQ2jn1dSo3wdhePg+qZXxFdUjG41OnU2/Urrel11KB7Qlv9YGXPcqTGl3AKikn0TaaLDrQXZBFbvtpa5rRoBBQVmWQ81bsPeCdCno3R6+e31TiILcbJPjDm5+a0ofO0eYXld11ia1B24vaeESFvbK9cWo4mddPMS/aXCIdhI3GCPJZi8+jllqzFNjHb6ZDDPAZHyRa1Vgh5q5/W0ypKTXQ7in2YO+rhNmd3sTTpLYIiTwKDVDmtZ01dODn7rJuavQpk5QyzitSUsEmFXrG+CqFNW7K6Crx7JPoL2apg7InN3Z4bvVGui1NtptRo1mEtFI1CQSO65oAdGo7SzFvqQWRuJ9QtX9nt7s+9BrhFR9NzJGjhk/T9JTWv4NC1r5pnoFO4rM3ShSy07Ik81Wtt3CnVa9gAY4nLKGuwnIbginXZLlXfLHDw9l5LPSQOL0lwxHYEkuRiRcmx5pJLDUPSdJTtOZSSQgY7ailjSSWmDtqKw+r2HflPsU6SAKVB3ZbwHsu7HpJLEaycpwUklpgxcoF6SSAOb6qq1q6SSVmoqvfouRKZJKaU7SwFrg7SM9uS89tjmte4M0JyG4f+Ukl00ELejiCrNF0A+SdJdZzhS5TnwMjnkfdbaxVckyS49R9zppfxIWuqqHWJJKSKNmZ6WPnCs2Ekl3af6nHd9h2aq9SZEFJJdMSEuh7e7tsHgfU/wFf6OAtvCz+Dx7EfKSSLPqwj2j2bHouZJwu5p0l5Z6ILdVjV5B3AZckkkkgx/9k=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SEhUUEhQUFRUXFRgVFBQVFBQVFRQUFBUXFhQUFBQYHCggGBolHBQUITEhJSkrLi4uFx8zODMsNygtLisBCgoKDg0OGxAQGywkICQsLCwsLCwsLCwsLCwsLCwsLCwsLCwvLCwsLCwsLCwsLCwsLCwsLCwsLCwsLCwsLCwsLP/AABEIALcBEwMBIgACEQEDEQH/xAAcAAABBQEBAQAAAAAAAAAAAAAFAAECBAYDBwj/xABBEAABAwEFBAkBBwIFAwUAAAABAAIRAwQFEiExQVFxgQYTIjJhkaGxwfAHFEJygtHhUmIjM0OSorLC8RUkU2Nz/8QAGgEAAwEBAQEAAAAAAAAAAAAAAAIDAQQFBv/EACgRAAICAQQCAwABBQEAAAAAAAABAgMRBBIhMRNBIjJRkSNhgbHwBf/aAAwDAQACEQMRAD8A9hboVGrtUmaKFTamGHpbVM6qFLapnVADFSKjuUigwYJwmCcIASYp0yAJBMnCSAEUydyYfKDBQpMTKTEGkEgnSCAwMEk4SQGCQ0UCFNuhUSgBhomKkFFyAJO0Ci1SdoEzEAPUXNy61Fzcg1CHdPD5VWwalWx3XcD7qrYNSlkaumCLPlVHL3C0dp7qzbf8xvL3C0to7qlApZ2gHau6frauN9d1v5V2tPdPBc767rfyhZLpjR+yHonsjgEk1HujgPZJABlrlF5SaEy6CB0YU4KTRkmCAH3J3FM3VO5ACBTgqIUkAIuTSlCUIAnKaU4TQgBOSnLmkU8Zc0GEcSmxRhSag1kMSQKWFPCAHBSBShIBADtORUCVNgyKhCAHBUXFShZ/pJ0soWM4XS+ocxTbExvcdGhY3g1LIfqvAbJyA1O5DaF/2dxgVWzO2QPMiF5Bf3Smvan9p7msIwhjHEMbu01OmZQq7+0Cx2uk7ZaoSux0VjV+n0O9+hGYhcy5eX9B+kr6TuqrElkxnJw7JC9PEESNDtVIWKaElBxJt7ruBVew/i+tisN7ruBVexaO+ti2Ri6YDxdtvFamv3VlanebxWpqdxTh7KWegJX0PBcb7OTfyhd64yPArhfujPyt9ysl0xofZEqB7LeA9kyVDut4D2SQYwy0KAXRq5hdBA7BRanSagB2JHRJic6IAYKSi1SCAGKRTlMUAAemfSll30Q5wx1HmKdOYkgZuO5o+V5m77SLdUOVSlSzyApNMjxxEqn02vX71bHvmWtPV0hsDG7eZk8wgNWlnI1OnAKErOeC0YYR6HYftKtEDHSpVRtLMTCd52x5LS3b9oVmqENe19MnWYc1vEjPnC8cs7HA5ZAZrXWK4xamY5wu2OS+VoZVKR7Cx4cAWkEESCDIIO0Earo1YfoZVrWaqLLWcC17XOpa5Obm4DwIzjw8VuGq8ZblkjOLi8MjCQSSTCjpBJJADs0KiVJm1RKAM5056Siw2fGIL3ZMB9XHgvMrts9S2A2ipnjJzk4jz0hab7WLIarqbTphPyszcF4VKNkDKbMbqLnNqCYIAd2dh1DgdNhXLa23g66Yr2c72sn3cDE15B/FAIHEoaWxVBGjs/1D69V6XQf1tOHtAkaTiHHMBYq+bvLXGNmY5fXooN4LOHtDUafbDtjh9fX9pXpnRK3l1Pq3HNo7PDcvPbBSxNHg6B+oSP8AvC1VzE06jfHTls8j6LK5OM8izipRwbtndPAqvY9HfWxd6Z7JP9pVeyd13A+y75HEgLXGbeIWmPc5LNVvw8QtK3uclOPspZ6A9Yaqvfgyb+VvyrVXUqvfQ0/K35WS6ZsfshqHdbwCSVnPZbwSWoxhhqgFJqi1XInROFEpwgCTEjomandogBNUgoNUxsQAxQnpZb+oslV4MHAWt/M7Ie/oixWB+1q2xRp0h+J2N3BoIHulm8LI0FlnlRfn6+a70zJH14oZUrdv0V6ge23gfb+FynSFLps5rOa1o1PoF6PZaTbNTAMZDOSB7rL9ArPAc7aDh8s1tq1JlRvajwO5Z2yqWEdujNupWh2Nrc2g4SQDE5EscCRBGS0zVnujnV0+wwANI7MR+GdPDVaFq6avqcd32Ipk6ZUJkkkkyAJM2qJUm7VAoAB9LLmNopgsE1GSWj+ppEObxzy4LDXRSp031n6OqFrHsIzDmkzIOneXqyGXlctG0f5jBiiMYydGzNRnXnlFqrdvZkbDaBiLTAI3EEQhvSUCMtYVi24LE51Gpq3NpwkYgdHDf+4WYt149Y4vzhuWHw2z4rjaa4PQ3J8osXVXhrt4AcP0OPwSj5t4FZg8cucfB9FiGvMktzAafIxBHmfRErNX6xzM+96ED681hJHtFkfNKf7D7FQs3dfwPss10Uvp7mFj4kNI9NRGoKP2V8tf+U+y7Iz3JHHKDi2DK2jeI91pKfc5LN1dBxC0dHuckRNs9Ax/eVa+dRwarerxxVS+df8AaiXTNj9kNZu6OCSVm7o4JLAZdZb6ZyxtncTB9VOpWawYnGANqzzihNqtczTe6Wgy3OIxZe49VvmwZ4zRVr5c4kU8IA2kSTynJJt71RqGHk4exKy4szmwQ4zIAndnkd4yRKx2kuEOGal5ZZH8aDLb3qbWs/5fuugvp21jeTj8hDFBxTeSRmxBlt9jax3ItPyurb6pnUPH6Z/6SVnTUXN1Vb5mHiRsqdoa8S0hw8F5F9p94TVcZ0GEeAGvt6rTWq1YaZcsfT6PPt9SXHDSB7Tt5/pbvKWdu7gauppmFbRc5ofBgohZXd07QfQ5L0u3dF6LaQa1gBGENOpkuA9iVSt3QjGwupCHNB2RiA2Tv3KW/LwXdLSyD+i94dWXMdtMgrUi1mo0huRG05jhAWBslRr3YHdmoBkfHZ9eKpUuk9pp1CGluEbwZgHTXchZDekuT3HozYg2mKj2NFV8mQ2CGnuiSSdBPNHWlC7gtja1CnUboWDkQIIRMLuhjHBwWNuTyRxJsSYhKEwpPElKiQkAgDow6qBcnbtXOEATxKLSmIQTpPevUUwGmHvkA/0ja74WN4WQbLF83/Z6QLXvEgZgZkcdxXhjq5q2uq5g7D8Z2D8UtnlPqj16guaYEzPadsAk5Dks7dVNpd4zPBcc7HLs6KFlrBcFnA7I2kYjsDRnHnmeAV662yBGpdi5Scyq1ppO0A+JRe57LGb/AAy2ABc7lwd8K/lyW3OLXANEHM5aEfBWqua+C1pY8QCIBymSI2bFljViXxw8ANPrxSo1zMnX2Vq44PGv1Tc3t6Ns94IHEe60VnP+HyWXup3WMg7MxxCN2y2dXRn8ThA47+S6Ijxs8kUB7yvBzXnAYjbAOfNU2W19Q9szyA000VSs9Ts2s+qXOS+MGloNbhHDemVelUyCSfgmUHFAb5gGXAYYE8nNM8gCeSOFBr9phzQDoTB4O7J91BlkdwC0Aaw7LhB/YLvTaCZGSrUXyynwPmMIVumkHLEqDymlQeUxiIPcq9Ry6vVaq5KMUb4rxSIR+4KGCz0xtjEeLs/mOSyd99rC0ficGf7iB8rbxDctmgynJKVrQn2gF2EQY1OweHiVeszzv9B8INYHCIGoJnjO1E6Dk0RrM9GA6a3H1dYVW5YpIO52rm8No/hYy2UoJ34j5OghexdL7I6rQLWiTqDtDhmCPVeZ1Gl1IU3CXAnAQM5HeZvjcN/FZ08E5Rysmw6A3m4UzSxEYTiaJ2OyPsPNbeleTh4ryfo3WwVKZ2EFp56eoXoFOrkqQm0QnBML2i2vPcMHYIEHiSo0rRWOrmjkFQbWUxaE+5/piwljCJ1L3qtcQQ4xt6o4f921dLP0gnXCeEj1zXH77C4V3U35uY0nfEHzGaXdJdMf4PuP8BE9IgPweTv4UR0mp/ia5vjkVnbXZRrScW+DpLeR1HqhFtDm99p4t7Q9MxzU3daikaqZGuvLpjSa3/B7Z3kEActqwt63s6rUxvM7OA3AIX18OIBkFdqFmfUcMDHOzEkDIAHOSlds5Pk2VNag0HH0xogFGvSbVe0lrSCNctgOvNH7QVjb/shbUx6tft3OAgj0BVXBSWGeZpLdlmTRjA7MOb5hWqWEiARG0gyOCxt3XR1nacMLNpIifBv7rRfeMLQylTyGQJybybqkVKT7OrU/+g3FwiuWd7yrDIN0kSU1B42fx57ShVdtQuaX4e9GUjUHVEqGo+chyCtg8hm56PaclC8LTiIGwCB8ldLjyZPgSh1V6Z9Hbpemc3FdaGq4Fd6J+vFKjrYWpuyCS4sfkknEOTihd6ZsdlsmZhEiUMvGm54IBAHiJHkoSKxGstTE1p8XeuE/KvUihNhqjDE910HiWM/YonTWezfR3UHJ5UHlDNRzeVUrFWXlVqqVjoF1aZdXoj/7WnyM/C3DWb1kJitSO549cvla9rhGZA5hYWrQPt1LA4PG3J2fkVbs9WU1pwuaR3p3IZYa+EljtR7bFkXhlbIZWTQuGJsTHivMb7pGjaoIzxBzfDE4fsvSbPUQjpRcnXljmQHYhjcf6GycvGcuapJZ5OdPHxMGx5+9OY2ABXOm4Ozj2W8oPyCz1O4v/eVahaQCQ4CDrAkg7p3I3Tyy8ViElEt41B1RRUXuABJ0GaYkSmVINUA8D+Mwn+8gbD5J/FL8E8kf06ikmNhnVR/9RA0EqraL0fsy+vFOqWxHckdbV0foYHF1NjnRliA18DvVSjX6lhbJILYAIIcwnYToRG1DrRXLjJcTxKEXneBZEnKc+fwndCSySle2mkEX1pK5Pwu1g+B08Mihgtm4jmYUjbCO8yfEGVHBxYYRxfWv/hOXIV9+bskeBUvvoRgzDLVodLmAf1fBzRSlYzrI9UDsFXHWH9oJPPIfK09MqFk2pYR62j0dc6t01/sNWBhZS2aEd47eXipWW5n1QSHNHGf2XOlVmlCNXG7I8VeD3dmzqjVnaCm3DUmJZ5u/ZA7NerHWh1naQXsaCSHDCSTDmA64mwCRskLcW21MosqVajsLGNLnHcAPdeLdFLYTbRVfA619Qxl2TVw7f0NC2bUTI8npTXHd/wAh+ySbFrrqfcpIybtIgrhX0T0n5LnaHbApsdA+gyMUbxl4iRPk4eSv2ZyojJzuA/6x+yu0vqFhpZXNyclRJQwRyeuFZd3lcagkJWOgdb6YLczhH9W7xWrssQMpy1wR6lZO0OyIK093AFjSDjEDtF2Z5bEpet4JXnXwjsuaMtpj1CC2qm8Frxm4agNwy3aMzmVpH2Zr+80HkFStNysPdkH+5zi33yWluGSsFpkAjairDiCydhDqNR1JwwgdqmZJBadRJ2g+4Wgs9fKU8Hk57YYJ21gLSCYOwoFXpEOxZkgQwTDROpKIXlbBBIOmcb4zhD6toa9gORaR77ESEjwdqb5EqvbHGFwoWsYizTKQNkDKAPJdKzskEmsMDWC8qlMlstc0GMLsiBsgjwWhpuDxIy8FjbW7DUI5opdlu8Tp9ar0Knuijz7Y4kFqzSFSrErqL1aThcRzyUqga7uuB8JEqhMEVyUJvJmJpBRm1sIQq0oMAlixkFpAfhJEE5xlG87dy7izk91r2/lcPYkLtYWvM9lkAntTDonblx2okLPObp4Yslxy7JyfIDdZau8n8zPlpKgKdQajyn5AWgLN2XkoOokjLM7BP7JchFuTwkV+ipk1D/cB5D+VrGFDLnsHVtl2pMndwCL0GBzgOa4pPdJtH0lEdlSTCzGQwcEWuV8TyQiwvbDy4OI17RiAIEADPzV2zW5jO6PVdcVtPP8AKrE2v0zv2p3jLRZw6AQHvz1OcA+ECeYWNuGxOpvs1d5HVuqtHrmDyWy6R9G6Nsqmq6tVYT+FoYW5AN2idm9dLTcDH2SnZW1QBTqdYKhZLidxhyWSzLIJ4WAzeNIU6r2TocuBzHunQmtcdZ5xG0yTGeDcI3pJv8Bk6VhheW+XApSut/U8Ja/9J9x8qg2tkstW2TQ1TzFM5VXQ47yCPIEj1V+mcpQ21NjteI9TB91fxQOP0Ug51c7aoyuZfMDn5JOcg0VRy4Gpmmq1FXqlKzUcbe2DOxFejhgQIJknwAJ9UOqjGwjwXfoe+cYOwjz3co9VmCsHya5hO9WaTDBMGBr4Kk+q2mC5xDQMy5xAEcSvHOkd/wBS11XkveaGI9XSkhgaMgS3QkgTJ3q9Ne9iX3eNLB7TaqVF9MveGOYAXY8oAAzcHDTagN3dVaINltUtIkNc3tQcxrBjkvJqV4VmUTZ6dV9Oi6S5kiCHRigbJ8syrlgtIGYJA2ctIVlpl7ZzvWP8PQ+lNwWn7tUNncx9XCSBm0kbcGoLo0BWNuTpADSaDuAI3EDNHbr6UVaetTGNz3FZK9rkx2mrUoODWPeagBIyL+04R+YlK6XEPOn0aG67XirCNx8kbquWWu4fdWlzsVR5H4RkBxVW23/UeInCNw14EpVTJmStii7fFZoqAkg5EETociEMdfDh3ezvOpPnohdSt9esrnTaXcBt3+C6oQ2LByzlueS5SFa0VC2mDUcGlxAIkNEAnM+I81euq0uo1Gsq0cQJiHMh0nIYXGJz3p7ivHqThe3FScZMNaXtdEBzSRPELWipStFPslr6ehEnLdLTm0qdlsoPrgvVp4WR75J1303sIaII2EEObyOz0WdtogHbC0AlsBxJjQkAmN3HxWbvy0YC52AGIcGgxig6AlNC6M1x2Ru08q3/AG/SL7E4RGMRta/X9LgYXejUIydiPED4XGwW6vVj/AwgxLnvIAB/TnyRtlm35+y5LJ7Xh9iVaS2z1hfrKFGmX6AgeIjyV6lTDP5VS33oykDtI3eCzFqv41d4GwLK6p3v8R3/ANLSR45l/wB/BuGVA7PG3mVes1kkOGRxNIkOOh1jJeaMt2eqIU75q0S0teS3Zi0B2h3gvQjoav7nHPXWtNccno9gsJpMcA8lkGQQDA4nNCmWzxQ+zXuy105ILSCRkYdTqDKWn6lUGVS1xaTmD5g6HgVz6jTuHK6F0rXKNGLUu1GuUAZaEYusy5s7/bP4XLg7TT0qGQkmY8ElMVU6qTBle1Nr03MG7J24gyOKzTLUWOLHCHjYVoKFxMYQWvqAjQ4x+y6W+56dcAVQ5xbo7FDh4YmjTwT27Z8+zKt0OPRn7baAWtEy5z2gxsk/wrbKuIlx7o05alWR0XoSCDVGEyBjykaE5ZrpaOjbHtDesqNA2DCZ3TlmobWX3A91vGzl4rm62b1bd0T3V38w39lwq9E3/wDznmwH2WbWG5FR1qUuukKY6KVR3KzDxaR8rjW6PWtvdDHcHfCNrN3IZlfCY3qjbr4+70HtpZVKr4dUmCxgH4Y2kx6+C5WmwWxh7VEka5EZRx1Wdvio+YezDntI+FSqPyWRJy+LwVq7y8y8lx3uJcfMqOOPBQfUylcseS7kcbZ2b2hJ2kEDwGk+asMqx8KpjSxrTC4a5UxaiqOJOHIMCdK8HDau4vEO74a7iAUGxpCotALVKFF40cz8p+CulO7cpY5rxs/DH1xQllbxViwWstfGx2RHjsIQBZqUXN7zY+t+1d6V5U6WE1Kc4NKjOxVDSZwucCMbZJyKlSvGMjmNx+VKtYW1QDScxridHjFTI4jTPisnFSWGNCbg8o0F3XtSrN7L5OpDsnc9JXao2HB0AkEHPMGDMFAaPQevh7TaczLXU6uf/IBD7zuW8qQ7AqkA54XNfI3iCSvPdCf1Z6C1bSxKP8Gzvi/6Z7dRuDCMOup1MrLW/pD1mTNN5yHlqsdXbVDiawqAz/qB7fIFdG2kjb6hdENNHuXJyz1U8bY8BC8hiaTjdMaZBvMQg7HLtUrkgj681waF1RSXRyybfZcY9EG2kObgeM4hrt+4EoQxyvNzbvjYrRZOSL111HMLtkgb+8CR7Ac0Vtdp7IedQQCduFx28zPmqFls/WNBa7MaA6EbQTsK6Vx/huGhiDx0TSinFpixbUk0EqFRaa5j2m/WxZCxu0WsuM9pvP2Xi+z1fRpcXgkuRcN6daKW8HDzCkG8PMIb1x3qJrlGRuQrh4eYSwcPMIWK5SFcoyHIWDfqQpBhQjrypdeUZAKGgDsPEZFV67jSzdOHIYstTsImVXp1z9Ep7x7VF+2BiHFuY9kAXKVqadvoo2ihSqCHsY8f3MDvcIZZanZC7lyFIGija+hlhqf6IZ/+ZdT9Bkhts+zWyubFJ76Z34sY5h3wQtB1ninbVO9MrGJsR5/afsvtI/y61J48Q5h+UHt3Qm3UtaBeN9Mh3pr6L1wVzvTi1OT+Vi+NHhFezVKf+ZTqM/OxzfcLiKq9+dbCcjnxQm3WGzVP8yz0XHeaTJ84lN5v0zxHjPWJjUXptq6N2J/+jh/I97fSY9EDtvQ2jn1dSo3wdhePg+qZXxFdUjG41OnU2/Urrel11KB7Qlv9YGXPcqTGl3AKikn0TaaLDrQXZBFbvtpa5rRoBBQVmWQ81bsPeCdCno3R6+e31TiILcbJPjDm5+a0ofO0eYXld11ia1B24vaeESFvbK9cWo4mddPMS/aXCIdhI3GCPJZi8+jllqzFNjHb6ZDDPAZHyRa1Vgh5q5/W0ypKTXQ7in2YO+rhNmd3sTTpLYIiTwKDVDmtZ01dODn7rJuavQpk5QyzitSUsEmFXrG+CqFNW7K6Crx7JPoL2apg7InN3Z4bvVGui1NtptRo1mEtFI1CQSO65oAdGo7SzFvqQWRuJ9QtX9nt7s+9BrhFR9NzJGjhk/T9JTWv4NC1r5pnoFO4rM3ShSy07Ik81Wtt3CnVa9gAY4nLKGuwnIbginXZLlXfLHDw9l5LPSQOL0lwxHYEkuRiRcmx5pJLDUPSdJTtOZSSQgY7ailjSSWmDtqKw+r2HflPsU6SAKVB3ZbwHsu7HpJLEaycpwUklpgxcoF6SSAOb6qq1q6SSVmoqvfouRKZJKaU7SwFrg7SM9uS89tjmte4M0JyG4f+Ukl00ELejiCrNF0A+SdJdZzhS5TnwMjnkfdbaxVckyS49R9zppfxIWuqqHWJJKSKNmZ6WPnCs2Ekl3af6nHd9h2aq9SZEFJJdMSEuh7e7tsHgfU/wFf6OAtvCz+Dx7EfKSSLPqwj2j2bHouZJwu5p0l5Z6ILdVjV5B3AZckkkkgx/9k=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222" name="Picture 6" descr="http://img.7ya.ru/pub/img/16566/86524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50" y="4647421"/>
            <a:ext cx="2774950" cy="2210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695"/>
            <a:ext cx="5868035" cy="6442710"/>
          </a:xfrm>
        </p:spPr>
        <p:txBody>
          <a:bodyPr>
            <a:normAutofit fontScale="87500" lnSpcReduction="20000"/>
          </a:bodyPr>
          <a:lstStyle/>
          <a:p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 должно быть в виде диалога, где существует равенство позиций взрослого и подростка.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Расскажите подростку о том, что с ним творится.  Подростку очень полезно знать о физиологических причинах его эмоциональных всплесков, поведайте подростку о том, что происходит с его организмом и как это влияет на его эмоции и поведение.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Постарайтесь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 отказаться от обвинительной и уличающей манеры и вложить в свой рассказ максимум теплоты и понимания. </a:t>
            </a:r>
            <a:endParaRPr lang="ru-RU" dirty="0"/>
          </a:p>
        </p:txBody>
      </p:sp>
      <p:pic>
        <p:nvPicPr>
          <p:cNvPr id="16386" name="Picture 2" descr="http://kotikit.ru/wp-content/uploads/2015/03/23mar_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960" y="-25886"/>
            <a:ext cx="3241040" cy="3096895"/>
          </a:xfrm>
          <a:prstGeom prst="rect">
            <a:avLst/>
          </a:prstGeom>
          <a:noFill/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95975" y="3500755"/>
            <a:ext cx="3248025" cy="344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260648"/>
            <a:ext cx="52669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Воспринимайте своего сына или дочь как взрослеющего человека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найти золотую середину между тотальным контролем и вседозволенностью.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Подросток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нуждается именно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«контролируемой свободе».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lifehappy-ru.com/wp-content/uploads/images/0a272c0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8276" y="0"/>
            <a:ext cx="3865724" cy="29422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2252" y="4735004"/>
            <a:ext cx="38789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обвиняйте ребёнка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неудачах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78276" y="2942297"/>
          <a:ext cx="3865724" cy="3915703"/>
        </p:xfrm>
        <a:graphic>
          <a:graphicData uri="http://schemas.openxmlformats.org/drawingml/2006/table">
            <a:tbl>
              <a:tblPr firstRow="1" firstCol="1" bandRow="1"/>
              <a:tblGrid>
                <a:gridCol w="170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Нельзя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Ты неумейка, сколько тебя не учи – всё бестолку.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Что ты натворил (натворила)?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Давай попробуем сделать это ещё раз, я тебе помогу.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Попробуй ещё раз, у тебя обязательно получится!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 очень радуюсь твоим успехам.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561662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Показывайте ребенку, что его любят таким, каков он есть.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замечания подростку, </a:t>
            </a:r>
            <a:r>
              <a:rPr lang="ru-RU" sz="28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оценивайте только его поступки, действия, демонстрируя, что не нравятся именно они</a:t>
            </a:r>
            <a:r>
              <a:rPr 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не сам ребенок как личность, что вы 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принимаете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самого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Чаще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хвалите подростка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(за социально приемлемое поведение), подчеркиваете достоинства, отмечайте достижения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подчеркивайте положительные черты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характера,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поручайте ответственные дела (давайте задания и поручения, с которыми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ребёнок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справится)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подростка формируется вера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успех.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Подчеркивайте,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вы им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гордитесь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detskaya.polmed.by/uploads/posts/2015-04/1430120678_podrostok-dev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635"/>
            <a:ext cx="2771800" cy="209301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0442081"/>
              </p:ext>
            </p:extLst>
          </p:nvPr>
        </p:nvGraphicFramePr>
        <p:xfrm>
          <a:off x="5724129" y="3879850"/>
          <a:ext cx="3419872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53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Нельзя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Горе моё!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мне такое наказание?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помешало тебе выполнить задание учителя?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4" descr="https://fan-female.ru/wp-content/uploads/2016/07/Mat-i-doch-podrost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042" y="-72"/>
            <a:ext cx="279695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" y="140970"/>
            <a:ext cx="4968240" cy="4861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сравнивать </a:t>
            </a:r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ребёнка </a:t>
            </a: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окружающими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особенно если это сравнение не в его пользу.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примеры, на которые ребёнок мог бы ориентироваться, можно и нужно, но без сравнений. Допустим, фразу построить так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Пунктуальность – это качество дисциплинированных людей, например, твой папа всегда приходить вовремя – коллеги ценят его за это, потому что в пунктуальности проявляется уважение к другим людям».</a:t>
            </a:r>
          </a:p>
        </p:txBody>
      </p:sp>
      <p:pic>
        <p:nvPicPr>
          <p:cNvPr id="12290" name="Picture 2" descr="http://xn--80aei0ajdngjg7c.xn--p1ai/images/stories/image-sveta/emotion/konfli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085" y="19685"/>
            <a:ext cx="3905885" cy="25908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32045" y="2708910"/>
          <a:ext cx="4297680" cy="4136136"/>
        </p:xfrm>
        <a:graphic>
          <a:graphicData uri="http://schemas.openxmlformats.org/drawingml/2006/table">
            <a:tbl>
              <a:tblPr firstRow="1" firstCol="1" bandRow="1"/>
              <a:tblGrid>
                <a:gridCol w="189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Нельзя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Вася,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всегда приходит вовремя домой, а тебя не дозовёшься!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Пожалуйста, будь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пунктуальным, старайся приходить в то время, о котором мы довариваемся – это очень важно.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57*198"/>
  <p:tag name="TABLE_ENDDRAG_RECT" val="462*341*257*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38*294"/>
  <p:tag name="TABLE_ENDDRAG_RECT" val="388*244*338*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4*403"/>
  <p:tag name="TABLE_ENDDRAG_RECT" val="320*133*384*4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91*550"/>
  <p:tag name="TABLE_ENDDRAG_RECT" val="8*0*691*55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2074</Words>
  <Application>Microsoft Office PowerPoint</Application>
  <PresentationFormat>Экран (4:3)</PresentationFormat>
  <Paragraphs>184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Wingdings 2</vt:lpstr>
      <vt:lpstr>YS Text</vt:lpstr>
      <vt:lpstr>Тема Office</vt:lpstr>
      <vt:lpstr>Как строить конструктивные отношения с подростком </vt:lpstr>
      <vt:lpstr>Презентация PowerPoint</vt:lpstr>
      <vt:lpstr> Особенности подросткового возраста </vt:lpstr>
      <vt:lpstr>Особенности подросткового возраста</vt:lpstr>
      <vt:lpstr>Базальная потребность возраста – понимание.  Подросток нуждается в поддержке.</vt:lpstr>
      <vt:lpstr>Презентация PowerPoint</vt:lpstr>
      <vt:lpstr>Презентация PowerPoint</vt:lpstr>
      <vt:lpstr>Презентация PowerPoint</vt:lpstr>
      <vt:lpstr>Презентация PowerPoint</vt:lpstr>
      <vt:lpstr>Не убивайте словом.  Словом можно убить, а можно и спасти человека</vt:lpstr>
      <vt:lpstr>Словом можно убить,  а можно и спасти человека</vt:lpstr>
      <vt:lpstr>Презентация PowerPoint</vt:lpstr>
      <vt:lpstr> При установлении каких-либо запретов желательно соблюдать следующую последовательность в процессе диалога: </vt:lpstr>
      <vt:lpstr>Презентация PowerPoint</vt:lpstr>
      <vt:lpstr>Алгоритм действия в конфликтной ситуации:</vt:lpstr>
      <vt:lpstr>Презентация PowerPoint</vt:lpstr>
      <vt:lpstr>Как сделать чтобы вас услышали </vt:lpstr>
      <vt:lpstr>«Ты-сообщения»  Насильственная коммуникация </vt:lpstr>
      <vt:lpstr>Перечень насильственных коммуникаций: </vt:lpstr>
      <vt:lpstr> «Я-сообщения»  Ненасильственная коммуникация  </vt:lpstr>
      <vt:lpstr>Презентация PowerPoint</vt:lpstr>
      <vt:lpstr>Алгоритм «Я – высказывания» </vt:lpstr>
      <vt:lpstr>Презентация PowerPoint</vt:lpstr>
      <vt:lpstr>  Ситуационная задача Прекрати шуметь на кухне</vt:lpstr>
      <vt:lpstr>Ошибки «Я-высказываний»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Родительская школа  в СурГУ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подросткового возраста. Как строить отношения с подростком в этот период</dc:title>
  <dc:creator>Венера</dc:creator>
  <cp:lastModifiedBy>Пользователь</cp:lastModifiedBy>
  <cp:revision>60</cp:revision>
  <dcterms:created xsi:type="dcterms:W3CDTF">2014-10-09T10:35:00Z</dcterms:created>
  <dcterms:modified xsi:type="dcterms:W3CDTF">2024-12-06T10:07:14Z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B739058112E04A72B508E8C50BD41C72_12</vt:lpwstr>
  </property>
  <property fmtid="{D5CDD505-2E9C-101B-9397-08002B2CF9AE}" pid="3" name="KSOProductBuildVer">
    <vt:lpwstr>1049-12.2.0.18911</vt:lpwstr>
  </property>
</Properties>
</file>