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947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6025"/>
            <a:ext cx="4572225" cy="373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i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Oskorblenie-lichnosti-v-interne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937" y="1428750"/>
            <a:ext cx="3643312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http://img1.liveinternet.ru/images/attach/c/4/122/675/122675645_computer_monit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ru-RU" sz="1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В.Н.Симаков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заместитель директора по ВВВР </a:t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МБОУ СОШ №29 </a:t>
            </a:r>
            <a:r>
              <a:rPr lang="ru-RU" sz="1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г.Сургута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ХМАО-Югра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214312" y="1600200"/>
            <a:ext cx="507206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Arial"/>
              <a:buNone/>
            </a:pPr>
            <a:r>
              <a:rPr lang="en-US" sz="4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Кибертравля</a:t>
            </a:r>
            <a:r>
              <a:rPr lang="en-US" sz="4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1" u="none" strike="noStrike" cap="none" dirty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600"/>
              </a:buClr>
              <a:buSzPts val="3600"/>
              <a:buFont typeface="Arial"/>
              <a:buNone/>
            </a:pPr>
            <a:r>
              <a:rPr lang="en-US" sz="3600" b="1" i="1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Прикол</a:t>
            </a:r>
            <a:r>
              <a:rPr lang="en-US" sz="3600" b="1" i="1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3600" b="1" i="1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правонарушение</a:t>
            </a:r>
            <a:r>
              <a:rPr lang="en-US" sz="8000" b="1" i="1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3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3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lang="en-US" sz="4400" b="1" u="none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 </a:t>
            </a:r>
            <a:r>
              <a:rPr lang="en-US" sz="4400" b="1" u="none" dirty="0" err="1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также</a:t>
            </a:r>
            <a:r>
              <a:rPr lang="en-US" sz="4400" b="1" u="none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…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деанонимизация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т. е.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раскрытие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имени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пользователя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ситуации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анонимного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интернет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общения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установление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авторства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какого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либо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текста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рисунка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вопреки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желанию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автора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т.д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.;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		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создание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групп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даже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сайтов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против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травимого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социальных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сетях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создание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страниц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аккаунтов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имени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травимого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различных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социальных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сетях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журналах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пишутся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якобы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жертвой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разного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рода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компрометирующие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грубые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тексты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называют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«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атакой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клонов</a:t>
            </a:r>
            <a:r>
              <a:rPr 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»;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 </a:t>
            </a: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еще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…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5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взлом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учетной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аккаунта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жертвы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рассылка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ее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страницы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различной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	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распространение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компромата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слухов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сплетен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том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числе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выкладывание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различного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рода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личных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фотографий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видеороликов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зачастую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поддельных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в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социальных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сетях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т.п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.;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	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жертву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тайком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принудительно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снимают</a:t>
            </a:r>
            <a:r>
              <a:rPr lang="en-US" sz="24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обычно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унизительном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положении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чего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запись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выкладывается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YouTube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другом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популярном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видеохостинге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4" descr="b4ab75d884380aa2507f6b6910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None/>
            </a:pPr>
            <a:r>
              <a:rPr lang="en-US" sz="32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 </a:t>
            </a:r>
            <a:r>
              <a:rPr lang="en-US" sz="32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все-таки</a:t>
            </a:r>
            <a:r>
              <a:rPr lang="en-US" sz="32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</a:t>
            </a:r>
            <a:br>
              <a:rPr lang="en-US" sz="32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en-US" sz="32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sz="32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прикольно</a:t>
            </a:r>
            <a:r>
              <a:rPr lang="en-US" sz="32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32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противоправно</a:t>
            </a:r>
            <a:r>
              <a:rPr lang="en-US" sz="32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0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2400"/>
              <a:buFont typeface="Arial"/>
              <a:buNone/>
            </a:pP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Основной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закон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Российской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Федерации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Конституция</a:t>
            </a:r>
            <a:r>
              <a:rPr lang="en-US" sz="32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Российской</a:t>
            </a:r>
            <a:r>
              <a:rPr lang="en-US" sz="32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Федерации</a:t>
            </a:r>
            <a:r>
              <a:rPr lang="en-US" sz="32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0253F"/>
              </a:buClr>
              <a:buSzPts val="2400"/>
              <a:buFont typeface="Arial"/>
              <a:buNone/>
            </a:pP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имел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место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факт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оскорбления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личности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социальных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сетях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необходимо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знать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статьи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Конституции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РФ,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Гражданского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кодекса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РФ,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Уголовного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кодекса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РФ,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Кодекса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РФ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административных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правонарушениях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гарантирующие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права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свободы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содержащие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нормы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ответственности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нарушение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поведения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социуме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которым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является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Интернет</a:t>
            </a:r>
            <a:r>
              <a:rPr lang="en-US" sz="24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Конституции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записано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…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214312" y="1000125"/>
            <a:ext cx="8643937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Статья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Человек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права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свободы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являются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высшей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ценностью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Признание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соблюдение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защита</a:t>
            </a:r>
            <a:r>
              <a:rPr lang="en-US" sz="1800" b="1" i="1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прав</a:t>
            </a:r>
            <a:r>
              <a:rPr lang="en-US" sz="1800" b="1" i="1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свобод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гражданина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обязанность</a:t>
            </a:r>
            <a:r>
              <a:rPr lang="en-US" sz="1800" b="1" i="1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государства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Статья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18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Права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свободы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гражданина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являются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непосредственно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действующими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Они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определяют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смысл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применение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законов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законодательной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исполнительной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власти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местного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самоуправления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обеспечиваются</a:t>
            </a:r>
            <a:r>
              <a:rPr lang="en-US" sz="1800" b="1" i="1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правосудием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Статья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21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Достоинство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личности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охраняется</a:t>
            </a:r>
            <a:r>
              <a:rPr lang="en-US" sz="1800" b="1" i="1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государством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Ничто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может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быть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основанием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умаления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Никто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должен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подвергаться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пыткам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насилию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другому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жестокому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унижающему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человеческое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достоинство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обращению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наказанию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Статья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23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Каждый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имеет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право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неприкосновенность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частной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жизни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личную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семейную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тайну</a:t>
            </a: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защиту</a:t>
            </a:r>
            <a:r>
              <a:rPr lang="en-US" sz="1800" b="1" i="1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своей</a:t>
            </a:r>
            <a:r>
              <a:rPr lang="en-US" sz="1800" b="1" i="1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чести</a:t>
            </a:r>
            <a:r>
              <a:rPr lang="en-US" sz="1800" b="1" i="1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доброго</a:t>
            </a:r>
            <a:r>
              <a:rPr lang="en-US" sz="1800" b="1" i="1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имени</a:t>
            </a:r>
            <a:r>
              <a:rPr lang="en-US" sz="1800" b="1" i="1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2286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 descr="Интернет-травля в школах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214562" cy="15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8229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Гражданский</a:t>
            </a:r>
            <a:r>
              <a:rPr lang="en-US" sz="2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кодекс</a:t>
            </a:r>
            <a:r>
              <a:rPr lang="en-US" sz="2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РФ.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Статья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150.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Нематериальные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блага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Жизнь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здоровье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достоинство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личности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личная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неприкосновенность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честь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доброе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имя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деловая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репутация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неприкосновенность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частной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жизни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неприкосновенность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жилища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личная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семейная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тайна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свобода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передвижения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свобода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выбора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места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пребывания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жительства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имя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гражданина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авторство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иные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нематериальные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блага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принадлежащие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гражданину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рождения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силу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закона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неотчуждаемы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непередаваемы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иным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способом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Нематериальные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блага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защищаются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соответствии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настоящим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Кодексом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другими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законами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Статья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151.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Компенсация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морального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вреда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говорит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ЗАКОН?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1" name="Google Shape;191;p27" descr="http://s1.n1.by/sites/default/files/imagecache/full/571f0eee6462797b444ad4e981778ea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2187" y="5072062"/>
            <a:ext cx="27146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600"/>
              <a:buFont typeface="Arial"/>
              <a:buNone/>
            </a:pPr>
            <a:r>
              <a:rPr lang="en-US" sz="36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Гражданский</a:t>
            </a:r>
            <a:r>
              <a:rPr lang="en-US" sz="36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кодекс</a:t>
            </a:r>
            <a:r>
              <a:rPr lang="en-US" sz="36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РФ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500062" y="15716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	Статья 152. Защита чести, достоинства и деловой репутации.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Часть 5. Если сведения, порочащие честь, достоинство или деловую репутацию гражданина, оказались после их распространения доступными </a:t>
            </a:r>
            <a:r>
              <a:rPr lang="en-US" sz="20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 сети «Интернет», </a:t>
            </a: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гражданин </a:t>
            </a:r>
            <a:r>
              <a:rPr lang="en-US" sz="20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вправе требовать удаления соответствующей информации, а также опровержения указанных сведений </a:t>
            </a: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способом, обеспечивающим доведение опровержения до пользователей сети «Интернет».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8" descr="http://s1.n1.by/sites/default/files/imagecache/full/571f0eee6462797b444ad4e981778ea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6437" y="5000625"/>
            <a:ext cx="3071812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 descr="http://s1.n1.by/sites/default/files/imagecache/full/571f0eee6462797b444ad4e981778ea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85750"/>
            <a:ext cx="1357312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600"/>
              <a:buFont typeface="Arial"/>
              <a:buNone/>
            </a:pPr>
            <a:r>
              <a:rPr lang="en-US" sz="36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Гражданский</a:t>
            </a:r>
            <a:r>
              <a:rPr lang="en-US" sz="36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кодекс</a:t>
            </a:r>
            <a:r>
              <a:rPr lang="en-US" sz="36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РФ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457200" y="1071562"/>
            <a:ext cx="8543925" cy="550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9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Статья</a:t>
            </a:r>
            <a:r>
              <a:rPr lang="en-US" sz="19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152.1. </a:t>
            </a:r>
            <a:r>
              <a:rPr lang="en-US" sz="19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Охрана</a:t>
            </a:r>
            <a:r>
              <a:rPr lang="en-US" sz="19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изображения</a:t>
            </a:r>
            <a:r>
              <a:rPr lang="en-US" sz="19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гражданина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10253F"/>
              </a:buClr>
              <a:buSzPts val="1900"/>
              <a:buFont typeface="Arial"/>
              <a:buNone/>
            </a:pP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Часть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Обнародование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дальнейшее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использование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изображения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гражданина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(в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том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числе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фотографии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видеозаписи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произведения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изобразительного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искусства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которых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изображен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9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допускаются</a:t>
            </a:r>
            <a:r>
              <a:rPr lang="en-US" sz="19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только</a:t>
            </a:r>
            <a:r>
              <a:rPr lang="en-US" sz="19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19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согласия</a:t>
            </a:r>
            <a:r>
              <a:rPr lang="en-US" sz="19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этого</a:t>
            </a:r>
            <a:r>
              <a:rPr lang="en-US" sz="19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гражданина</a:t>
            </a:r>
            <a:r>
              <a:rPr lang="en-US" sz="19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10253F"/>
              </a:buClr>
              <a:buSzPts val="1900"/>
              <a:buFont typeface="Arial"/>
              <a:buNone/>
            </a:pP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Такое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согласие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требуется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случаях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когда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10253F"/>
              </a:buClr>
              <a:buSzPts val="1900"/>
              <a:buFont typeface="Arial"/>
              <a:buAutoNum type="arabicParenR"/>
            </a:pP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использование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изображения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осуществляется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государственных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общественных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иных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публичных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интересах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10253F"/>
              </a:buClr>
              <a:buSzPts val="1900"/>
              <a:buFont typeface="Arial"/>
              <a:buAutoNum type="arabicParenR"/>
            </a:pP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изображение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гражданина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получено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съемке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которая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проводится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местах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открытых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свободного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посещения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публичных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мероприятиях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собраниях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съездах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конференциях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концертах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представлениях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спортивных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соревнованиях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подобных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мероприятиях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исключением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случаев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когда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такое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изображение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является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основным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объектом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использования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10253F"/>
              </a:buClr>
              <a:buSzPts val="1900"/>
              <a:buFont typeface="Arial"/>
              <a:buAutoNum type="arabicParenR"/>
            </a:pP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гражданин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позировал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плату</a:t>
            </a:r>
            <a:r>
              <a:rPr lang="en-US" sz="19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pic>
        <p:nvPicPr>
          <p:cNvPr id="208" name="Google Shape;208;p29" descr="http://s1.n1.by/sites/default/files/imagecache/full/571f0eee6462797b444ad4e981778ea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5750"/>
            <a:ext cx="1357312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Кодекс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Российской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Федерации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административных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правонарушениях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4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Статья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5.61.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Оскорбление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Часть1.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Оскорбление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унижение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чести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достоинства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другого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лица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выраженное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неприличной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форме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-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Char char="•"/>
            </a:pP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влечет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наложение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административного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штрафа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граждан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размере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одной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тысячи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трех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рублей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должностных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лиц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десяти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тридцати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рублей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юридических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лиц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пятидесяти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рублей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Часть</a:t>
            </a:r>
            <a:r>
              <a:rPr lang="en-US" sz="18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Оскорбление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содержащееся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публичном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выступлении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публично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демонстрирующемся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произведении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средствах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массовой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-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Char char="•"/>
            </a:pP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влечет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наложение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административного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штрафа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граждан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размере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трех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пяти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рублей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должностных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лиц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тридцати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пятидесяти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рублей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юридических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лиц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пятисот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рублей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0" descr="http://s1.n1.by/sites/default/files/imagecache/full/571f0eee6462797b444ad4e981778ea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5750"/>
            <a:ext cx="1357312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1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Кодекс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Российской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Федерации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административных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правонарушениях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4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Статья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5.62.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Дискриминация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Дискриминация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нарушение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прав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свобод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законных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интересов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гражданина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зависимости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пола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расы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цвета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кожи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национальности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языка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происхождения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имущественного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семейного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социального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должностного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положения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возраста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места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жительства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отношения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религии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убеждений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принадлежности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непринадлежности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общественным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объединениям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каким-либо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социальным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группам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000" b="0" i="0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1" descr="http://s1.n1.by/sites/default/files/imagecache/full/571f0eee6462797b444ad4e981778ea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5750"/>
            <a:ext cx="1357312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Разберемся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понятия</a:t>
            </a:r>
            <a:r>
              <a:rPr lang="en-US" sz="4400" b="1" i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х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42875" y="1285875"/>
            <a:ext cx="8858250" cy="47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Задира́ние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тра́вля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0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1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бу́ллинг</a:t>
            </a:r>
            <a:r>
              <a:rPr lang="en-US" sz="20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англ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 bullying) -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агрессивное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преследование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одного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членов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коллектива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стороны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остальных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членов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коллектива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части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Мо́ббинг</a:t>
            </a:r>
            <a:r>
              <a:rPr lang="en-US" sz="20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англ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 mob -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толпа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) в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школе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форма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психологического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насилия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целью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выжить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жертву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класса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школы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20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lang="en-US" sz="2000" b="1" i="1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Кибер-буллинг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интернет-травля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) -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метод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морального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унижения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подавления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достоинства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путем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публикации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различных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текстов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Интернете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размещения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там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видеоматериалов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оскорбительного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характера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а  </a:t>
            </a:r>
            <a:r>
              <a:rPr lang="en-US" sz="2000" b="1" i="1" u="none" strike="noStrike" cap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u="none" strike="noStrike" cap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совокупность</a:t>
            </a:r>
            <a:r>
              <a:rPr lang="en-US" sz="2000" b="1" u="none" strike="noStrike" cap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u="none" strike="noStrike" cap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агрессивных</a:t>
            </a:r>
            <a:r>
              <a:rPr lang="en-US" sz="2000" b="1" u="none" strike="noStrike" cap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u="none" strike="noStrike" cap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действий</a:t>
            </a:r>
            <a:r>
              <a:rPr lang="en-US" sz="2000" b="1" u="none" strike="noStrike" cap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b="1" u="none" strike="noStrike" cap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адрес</a:t>
            </a:r>
            <a:r>
              <a:rPr lang="en-US" sz="2000" b="1" u="none" strike="noStrike" cap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u="none" strike="noStrike" cap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конкретного</a:t>
            </a:r>
            <a:r>
              <a:rPr lang="en-US" sz="2000" b="1" u="none" strike="noStrike" cap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u="none" strike="noStrike" cap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человека</a:t>
            </a:r>
            <a:r>
              <a:rPr lang="en-US" sz="2000" b="1" u="none" strike="noStrike" cap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u="none" strike="noStrike" cap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посредством</a:t>
            </a:r>
            <a:r>
              <a:rPr lang="en-US" sz="2000" b="1" u="none" strike="noStrike" cap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u="none" strike="noStrike" cap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мобильной</a:t>
            </a:r>
            <a:r>
              <a:rPr lang="en-US" sz="2000" b="1" u="none" strike="noStrike" cap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u="none" strike="noStrike" cap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связи</a:t>
            </a:r>
            <a:r>
              <a:rPr lang="en-US" sz="2000" b="1" i="1" u="none" strike="noStrike" cap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2" descr="http://s1.n1.by/sites/default/files/imagecache/full/571f0eee6462797b444ad4e981778ea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0"/>
            <a:ext cx="13573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 descr="http://img1.liveinternet.ru/images/attach/c/4/122/675/122675645_computer_monit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724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US" sz="2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2800" b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Уголовный</a:t>
            </a:r>
            <a:r>
              <a:rPr 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кодекс</a:t>
            </a:r>
            <a:r>
              <a:rPr 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Российской</a:t>
            </a:r>
            <a:r>
              <a:rPr 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Федерации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Статья 137. </a:t>
            </a: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Нарушение неприкосновенности частной жизни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Часть 1. Незаконное собирание или распространение сведений о частной жизни лица, составляющих его личную или семейную тайну, без его согласия либо распространение этих сведений в публичном выступлении, публично демонстрирующемся произведении или средствах массовой информации 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Санкции: штраф до двухсот тысяч рублей, либо арест на срок до четырех месяцев, либо лишение свободы на срок до двух лет, а также иные виды наказания.</a:t>
            </a:r>
            <a:endParaRPr/>
          </a:p>
          <a:p>
            <a:pPr marL="342900" marR="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3" descr="http://s1.n1.by/sites/default/files/imagecache/full/571f0eee6462797b444ad4e981778ea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0"/>
            <a:ext cx="13573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 descr="http://img1.liveinternet.ru/images/attach/c/4/122/675/122675645_computer_monit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6868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US" sz="2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28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Уголовный</a:t>
            </a:r>
            <a:r>
              <a:rPr lang="en-US" sz="28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кодекс</a:t>
            </a:r>
            <a:r>
              <a:rPr lang="en-US" sz="28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Российской</a:t>
            </a:r>
            <a:r>
              <a:rPr lang="en-US" sz="28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Федерации</a:t>
            </a:r>
            <a:r>
              <a:rPr lang="en-US" sz="28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1"/>
          </p:nvPr>
        </p:nvSpPr>
        <p:spPr>
          <a:xfrm>
            <a:off x="457200" y="1214437"/>
            <a:ext cx="8472487" cy="53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Статья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128.1.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Клевета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Часть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Клевета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распространение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заведомо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ложных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сведений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порочащих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честь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достоинство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другого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лица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подрывающих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репутацию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-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наказывается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штрафом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размере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пятисот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рублей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размере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заработной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платы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дохода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осужденного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период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шести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месяцев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либо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обязательными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работами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срок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шестидесяти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часов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Часть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Клевета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содержащаяся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публичном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выступлении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публично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демонстрирующемся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произведении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средствах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массовой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наказывается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штрафом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размере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одного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миллиона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рублей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размере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заработной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платы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дохода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осужденного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период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одного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либо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обязательными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работами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срок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двухсот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сорока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часов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4" descr="http://s1.n1.by/sites/default/files/imagecache/full/571f0eee6462797b444ad4e981778ea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0"/>
            <a:ext cx="13573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 descr="http://img1.liveinternet.ru/images/attach/c/4/122/675/122675645_computer_monit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US" sz="2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8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Уголовный</a:t>
            </a:r>
            <a:r>
              <a:rPr lang="en-US" sz="28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кодекс</a:t>
            </a:r>
            <a:r>
              <a:rPr lang="en-US" sz="28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Российской</a:t>
            </a:r>
            <a:r>
              <a:rPr lang="en-US" sz="28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Федерации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		Статья 110. Доведение до самоубийства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Доведение лица до самоубийства или до покушения на самоубийство путем угроз, жестокого обращения или систематического унижения человеческого достоинства потерпевшего -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наказывается ограничением свободы на срок до трех лет, либо принудительными работами </a:t>
            </a:r>
            <a:r>
              <a:rPr lang="en-US" sz="2000" b="1" i="1" u="sng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 срок до пяти лет, либо лишением свободы на тот же срок</a:t>
            </a: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5" descr="http://s1.n1.by/sites/default/files/imagecache/full/571f0eee6462797b444ad4e981778ea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0"/>
            <a:ext cx="13573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5" descr="http://img1.liveinternet.ru/images/attach/c/4/122/675/122675645_computer_monit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Возраст</a:t>
            </a:r>
            <a:r>
              <a:rPr lang="en-US" sz="2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ответственности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357187" y="857250"/>
            <a:ext cx="8572500" cy="585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Административная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ответственность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 16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лет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Уголовная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статьям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110, 128.1 и 137 УК РФ - 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 16 </a:t>
            </a:r>
            <a:r>
              <a:rPr lang="en-US" sz="18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лет</a:t>
            </a:r>
            <a:r>
              <a:rPr lang="en-US" sz="18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Материальная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ответственность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возмещение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вреда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):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вред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причиненный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несовершеннолетним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достигшим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четырнадцати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лет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малолетним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),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отвечают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родители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усыновители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опекуны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если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докажут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вред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возник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их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вине</a:t>
            </a:r>
            <a:r>
              <a:rPr lang="en-US" sz="1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возрасте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четырнадцати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восемнадцати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лет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самостоятельно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несут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ответственность</a:t>
            </a:r>
            <a:r>
              <a:rPr lang="en-US" sz="18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причиненный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вред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общих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основаниях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253F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случае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когда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несовершеннолетнего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возрасте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четырнадцати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восемнадцати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лет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sng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доходов</a:t>
            </a:r>
            <a:r>
              <a:rPr lang="en-US" sz="1800" b="1" i="1" u="sng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иного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имущества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достаточных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возмещения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вреда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вред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должен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быть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возмещен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полностью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недостающей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части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родителями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усыновителями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попечителем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они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докажут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вред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возник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вине</a:t>
            </a:r>
            <a:r>
              <a:rPr lang="en-US" sz="18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 descr="http://sundekor.ru/wp-content/uploads/media/%D0%9F%D1%80%D0%B0%D0%BA%D1%82%D0%B8%D0%BA%D1%83%D0%BC-%D0%B4%D0%BE%D0%B1%D1%80%D0%BE%D1%82%D1%8B-%D0%B8-%D0%B2%D0%B5%D0%B6%D0%BB%D0%B8%D0%B2%D0%BE%D1%81%D1%82%D0%B8/image3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4312"/>
            <a:ext cx="1500187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Родителей должно насторожить, если: </a:t>
            </a:r>
            <a:endParaRPr/>
          </a:p>
        </p:txBody>
      </p:sp>
      <p:pic>
        <p:nvPicPr>
          <p:cNvPr id="263" name="Google Shape;263;p36" descr="http://img1.liveinternet.ru/images/attach/c/4/122/675/122675645_computer_monit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3200"/>
              <a:buFont typeface="Arial"/>
              <a:buChar char="•"/>
            </a:pPr>
            <a:r>
              <a:rPr lang="en-US" sz="32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ребёнок проявляет беспокойство и нежелание идти в школу;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0253F"/>
              </a:buClr>
              <a:buSzPts val="3200"/>
              <a:buFont typeface="Arial"/>
              <a:buChar char="•"/>
            </a:pPr>
            <a:r>
              <a:rPr lang="en-US" sz="32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внезапно перестаёт интересоваться Интернетом, хотя раньше был увлечён им;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0253F"/>
              </a:buClr>
              <a:buSzPts val="3200"/>
              <a:buFont typeface="Arial"/>
              <a:buChar char="•"/>
            </a:pPr>
            <a:r>
              <a:rPr lang="en-US" sz="32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нервничает при получении новых sms - сообщений или электронных писем.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7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делать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если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... ? 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8229600" cy="542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План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действий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родителей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3152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Заблокировать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электронную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почту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службы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мгновенного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обмена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сообщениями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3152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Сохранять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издевательские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сообщения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изображения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качестве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улик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3152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Подавать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жалобу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социальную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сеть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сайте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которой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происходит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травля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Обычно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главной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странице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любой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такой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сети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ссылка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позволяющая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связаться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администрацией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сайта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3152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Обсудить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ситуацию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администрацией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школы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обидчик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учится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той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же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школе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ваш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ребёнок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Попросить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ее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помочь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3152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Обратиться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полицию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сообщениях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содержатся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оскорбления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клевета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угрозы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насилия</a:t>
            </a:r>
            <a:r>
              <a:rPr lang="en-US" sz="2000" b="1" i="1" u="none" dirty="0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dirty="0">
              <a:solidFill>
                <a:srgbClr val="4031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38" descr="http://www.kaluga-poisk.ru/userfiles/images/iguru/0fCc5O-HjN6gYiLFvCuGcw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lang="en-US" sz="4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lang="en-US" sz="4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4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285750" y="1071562"/>
            <a:ext cx="8643937" cy="550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Тро́ллинг</a:t>
            </a:r>
            <a:r>
              <a:rPr lang="en-US" sz="20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форма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социальной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провокации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сетевой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коммуникации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baseline="30000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В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дословном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переводе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с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англ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 trolling 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означает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ловлю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рыбы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блесну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2000" b="1" i="1" u="none" baseline="30000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приобрело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популярность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из-за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другого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значения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 - «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троллей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Тролли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мифологические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существа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скандинавской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мифологии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Изображаются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качестве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уродливых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неприятных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существ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созданных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причинения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вреда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сотворения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зла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lang="en-US" sz="20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Ближайшие</a:t>
            </a:r>
            <a:r>
              <a:rPr lang="en-US" sz="20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понятия</a:t>
            </a:r>
            <a:r>
              <a:rPr lang="en-US" sz="20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- </a:t>
            </a:r>
            <a:r>
              <a:rPr lang="en-US" sz="20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0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искушение</a:t>
            </a:r>
            <a:r>
              <a:rPr lang="en-US" sz="20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провокация</a:t>
            </a:r>
            <a:r>
              <a:rPr lang="en-US" sz="20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подстрекательство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сознательный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обман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клевета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возбуждение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ссор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 и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раздоров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призыв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неблаговидным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действиям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шуточки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подколы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откровенные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издевательства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Часто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проявляется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виде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унизительных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комментариев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текстами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фотографиями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жертвы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5" descr="http://u.livelib.ru/reader/malin-a/r/sam5xowa/sam5xowa-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3812" y="0"/>
            <a:ext cx="1285875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http://trollpub.com/images/trol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062" y="142875"/>
            <a:ext cx="78581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 </a:t>
            </a: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еще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…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142875" y="1000125"/>
            <a:ext cx="8858250" cy="585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0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Пранк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 (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англ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 prank -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проказа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выходка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шалость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шутка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) - 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телефонное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хулиганство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телефонный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розыгрыш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Люди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практикующие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пранк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называются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пранкерами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Хейтер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 (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враг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недруг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склочник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ненавистник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англ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hate -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ненависть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) -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тот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кто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придирается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любой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мелочи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даже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сделано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хорошо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человек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который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испытывает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ненависть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неприязнь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скрытую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открытую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 к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чему-либо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кому-либо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Хейтеры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основном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оставляют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свои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комментарии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сайтах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форумах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того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полить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грязью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того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иного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Часто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этим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человеком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становится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музыкант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писатель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политик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т.п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Какова</a:t>
            </a:r>
            <a:r>
              <a:rPr lang="en-US" sz="20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причина</a:t>
            </a:r>
            <a:r>
              <a:rPr lang="en-US" sz="20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ненависти</a:t>
            </a:r>
            <a:r>
              <a:rPr lang="en-US" sz="20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очень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просто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чужой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успех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деньги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признание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1" u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популярность</a:t>
            </a:r>
            <a:r>
              <a:rPr lang="en-US" sz="24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11" name="Google Shape;111;p16" descr="http://1-vopros.ru/uploads/posts/2015-10/1443953991_kto-takie-heytery-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3687" y="4857750"/>
            <a:ext cx="2286000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Говорим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детям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b="1" u="none" dirty="0" err="1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4400" b="1" u="none" dirty="0">
                <a:solidFill>
                  <a:srgbClr val="00B0F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…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142875" y="1428750"/>
            <a:ext cx="5429250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Хейтеры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будут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всегда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такова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действительность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понимать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критика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зависть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которая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выражается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словах</a:t>
            </a:r>
            <a:r>
              <a:rPr lang="en-US" sz="20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Критика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заставляет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нас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расти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становиться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лучше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людей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унижают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тебя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твоей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спиной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научиться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обращать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внимания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smtClean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0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умей</a:t>
            </a:r>
            <a:r>
              <a:rPr lang="en-US" sz="20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различать</a:t>
            </a:r>
            <a:r>
              <a:rPr lang="en-US" sz="20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критику</a:t>
            </a:r>
            <a:r>
              <a:rPr lang="en-US" sz="20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хейт</a:t>
            </a:r>
            <a:r>
              <a:rPr lang="en-US" sz="2000" b="1" i="1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7" descr="http://previews.123rf.com/images/dedmazay/dedmazay1212/dedmazay121200009/16779260-Enraged-child-on-a-white-background-illustration-Stock-Vector-anger-cartoon-chil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1571625"/>
            <a:ext cx="31432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Очень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легко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хулиганить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» в </a:t>
            </a:r>
            <a:r>
              <a:rPr lang="en-US" sz="2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виртуальном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мире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прячась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монитором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мобильным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телефоном</a:t>
            </a:r>
            <a: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1" i="1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214312" y="1357312"/>
            <a:ext cx="8715375" cy="528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Кибертравля </a:t>
            </a:r>
            <a:r>
              <a:rPr lang="en-US" sz="20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удобнее для хулиганов</a:t>
            </a: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чем взаимодействие на игровой площадке: нет никакого наблюдения, никаких учителей или родителей поблизости, как нет и явных последствий.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Мы </a:t>
            </a:r>
            <a:r>
              <a:rPr lang="en-US" sz="20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не видим оппонента</a:t>
            </a: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поэтому можем забыть о том, что имеем дело с живым человеком, у которого есть чувства, очень похожие на наши собственные чувства.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Создается ощущение абсолютной анонимности: нам кажется, что на нас никто не смотрит и нам </a:t>
            </a:r>
            <a:r>
              <a:rPr lang="en-US" sz="20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позволительно вести себя не так, как мы ведем себя обычно.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Выводы исследования, проведенного Фондом развития Интернета в России:</a:t>
            </a:r>
            <a:br>
              <a:rPr lang="en-US" sz="2400" b="1" i="1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50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С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буллингом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сталкивался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почти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каждый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четвертый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ребенок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пользующийся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Интернетом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Четверть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российских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признались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последний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год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оскорбляли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кого-то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Интернете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70%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российских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детей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заходят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Интернет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каждый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день</a:t>
            </a: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dirty="0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Каждый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третий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ребенок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считает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родители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знают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о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поведении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Интернете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поэтому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чувствуют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безнаказанность</a:t>
            </a:r>
            <a:r>
              <a:rPr lang="en-US" sz="20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dirty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1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Кто</a:t>
            </a:r>
            <a:r>
              <a:rPr lang="en-US" sz="24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чаще</a:t>
            </a:r>
            <a:r>
              <a:rPr lang="en-US" sz="24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всего</a:t>
            </a:r>
            <a:r>
              <a:rPr lang="en-US" sz="24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подвергается</a:t>
            </a:r>
            <a:r>
              <a:rPr lang="en-US" sz="24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травле</a:t>
            </a:r>
            <a:r>
              <a:rPr lang="en-US" sz="24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lang="en-US" sz="24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стороны</a:t>
            </a:r>
            <a:r>
              <a:rPr lang="en-US" sz="24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сверстников</a:t>
            </a:r>
            <a:r>
              <a:rPr lang="en-US" sz="24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285750" y="1357312"/>
            <a:ext cx="8643937" cy="53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Группа риска по буллингу: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Char char="-"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ребёнок с высоким уровнем тревожности;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Char char="-"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ребёнок с низкой самооценкой и негативным представлением о себе;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Char char="-"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нет друзей в группе;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Char char="-"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для мальчиков в определенном возрасте становится важной физическая сила;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Char char="-"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ребёнок с особенностями внешности;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Char char="-"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ребёнок с особенностями поведения: чувствительный, тихий, замкнутый, пассивный, послушный, застенчивый ребёнок, который легко и часто плачет;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253F"/>
              </a:buClr>
              <a:buSzPts val="2000"/>
              <a:buFont typeface="Arial"/>
              <a:buChar char="-"/>
            </a:pPr>
            <a:r>
              <a:rPr lang="en-US" sz="20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ребёнок с ограниченными возможностями здоровья. 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Следует помнить, что объектом травли в Сети может стать любой ребёнок, в том числе и ваш сын или дочь.</a:t>
            </a:r>
            <a:br>
              <a:rPr lang="en-US" sz="2000" b="1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 descr="http://img1.liveinternet.ru/images/attach/c/4/122/675/122675645_computer_moni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Calibri"/>
              <a:buNone/>
            </a:pPr>
            <a:r>
              <a:rPr lang="en-US" sz="32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Как</a:t>
            </a:r>
            <a:r>
              <a:rPr lang="en-US" sz="32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это</a:t>
            </a:r>
            <a:r>
              <a:rPr lang="en-US" sz="32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u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происходит</a:t>
            </a:r>
            <a:r>
              <a:rPr lang="en-US" sz="32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? </a:t>
            </a:r>
            <a:br>
              <a:rPr lang="en-US" sz="3200" b="1" u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457200" y="928687"/>
            <a:ext cx="8472487" cy="564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Прямое оскорбление, в том числе создание оскорбительных статей;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0253F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1" i="1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«троллинг» </a:t>
            </a:r>
            <a:r>
              <a:rPr lang="en-US" sz="24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(шуточки, подколы, граничащие с издевательством)  часто проявляется в виде унизительных комментариев под текстами и фотографиями жертвы;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0253F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1" i="1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«пранк» </a:t>
            </a:r>
            <a:r>
              <a:rPr lang="en-US" sz="2400" b="1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(телефонные приколы): пранкер разыгрывает жертву по телефону, при этом записывая разговор, который и выкладывается в интернет. 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486</Words>
  <Application>Microsoft Office PowerPoint</Application>
  <PresentationFormat>Экран (4:3)</PresentationFormat>
  <Paragraphs>165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В.Н.Симаков, заместитель директора по ВВВР  МБОУ СОШ №29 г.Сургута, ХМАО-Югра</vt:lpstr>
      <vt:lpstr>Разберемся в понятиях</vt:lpstr>
      <vt:lpstr>А также …</vt:lpstr>
      <vt:lpstr>И еще…</vt:lpstr>
      <vt:lpstr>Говорим детям, что …</vt:lpstr>
      <vt:lpstr>  Очень легко «хулиганить» в виртуальном мире, прячась за монитором или мобильным телефоном.     </vt:lpstr>
      <vt:lpstr>Выводы исследования, проведенного Фондом развития Интернета в России: </vt:lpstr>
      <vt:lpstr>Кто чаще всего подвергается травле со стороны сверстников? </vt:lpstr>
      <vt:lpstr>Как это происходит?  </vt:lpstr>
      <vt:lpstr>А также…</vt:lpstr>
      <vt:lpstr>И еще…</vt:lpstr>
      <vt:lpstr>Презентация PowerPoint</vt:lpstr>
      <vt:lpstr>И все-таки,  это прикольно или противоправно?</vt:lpstr>
      <vt:lpstr>В Конституции записано …</vt:lpstr>
      <vt:lpstr>Что говорит ЗАКОН?</vt:lpstr>
      <vt:lpstr>Гражданский кодекс РФ</vt:lpstr>
      <vt:lpstr>Гражданский кодекс РФ</vt:lpstr>
      <vt:lpstr>Кодекс Российской Федерации об административных правонарушениях</vt:lpstr>
      <vt:lpstr>Кодекс Российской Федерации об административных правонарушениях</vt:lpstr>
      <vt:lpstr>        Уголовный кодекс Российской Федерации</vt:lpstr>
      <vt:lpstr>        Уголовный кодекс Российской Федерации  </vt:lpstr>
      <vt:lpstr>      Уголовный кодекс Российской Федерации</vt:lpstr>
      <vt:lpstr>Возраст ответственности</vt:lpstr>
      <vt:lpstr>Родителей должно насторожить, если: </vt:lpstr>
      <vt:lpstr>Что делать, если... 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В.Н.Симаков, заместитель директора по ВВВР  МБОУ СОШ №29 г.Сургута, ХМАО-Югра</dc:title>
  <cp:lastModifiedBy>Пользователь Windows</cp:lastModifiedBy>
  <cp:revision>4</cp:revision>
  <dcterms:modified xsi:type="dcterms:W3CDTF">2024-11-06T03:01:50Z</dcterms:modified>
</cp:coreProperties>
</file>