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0"/>
  </p:notesMasterIdLst>
  <p:sldIdLst>
    <p:sldId id="256" r:id="rId2"/>
    <p:sldId id="257" r:id="rId3"/>
    <p:sldId id="267" r:id="rId4"/>
    <p:sldId id="260" r:id="rId5"/>
    <p:sldId id="258" r:id="rId6"/>
    <p:sldId id="259" r:id="rId7"/>
    <p:sldId id="268"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80" d="100"/>
          <a:sy n="80" d="100"/>
        </p:scale>
        <p:origin x="74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52A04-40C1-4AEA-8EB4-EB8617A38CB1}" type="datetimeFigureOut">
              <a:rPr lang="ru-RU" smtClean="0"/>
              <a:t>15.10.2023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A9C64-0CD4-4DBA-84B0-950860A09AF5}" type="slidenum">
              <a:rPr lang="ru-RU" smtClean="0"/>
              <a:t>‹#›</a:t>
            </a:fld>
            <a:endParaRPr lang="ru-RU"/>
          </a:p>
        </p:txBody>
      </p:sp>
    </p:spTree>
    <p:extLst>
      <p:ext uri="{BB962C8B-B14F-4D97-AF65-F5344CB8AC3E}">
        <p14:creationId xmlns:p14="http://schemas.microsoft.com/office/powerpoint/2010/main" val="31501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EA9C64-0CD4-4DBA-84B0-950860A09AF5}" type="slidenum">
              <a:rPr lang="ru-RU" smtClean="0"/>
              <a:t>2</a:t>
            </a:fld>
            <a:endParaRPr lang="ru-RU"/>
          </a:p>
        </p:txBody>
      </p:sp>
    </p:spTree>
    <p:extLst>
      <p:ext uri="{BB962C8B-B14F-4D97-AF65-F5344CB8AC3E}">
        <p14:creationId xmlns:p14="http://schemas.microsoft.com/office/powerpoint/2010/main" val="114896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62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5695E21F-2F78-4816-8E4C-1798B2E57549}" type="datetimeFigureOut">
              <a:rPr lang="ru-RU" smtClean="0"/>
              <a:t>15.10.2023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26710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86937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5702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856129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65313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365036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143397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375512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267557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95E21F-2F78-4816-8E4C-1798B2E57549}" type="datetimeFigureOut">
              <a:rPr lang="ru-RU" smtClean="0"/>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121921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695E21F-2F78-4816-8E4C-1798B2E57549}" type="datetimeFigureOut">
              <a:rPr lang="ru-RU" smtClean="0"/>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299172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95E21F-2F78-4816-8E4C-1798B2E57549}" type="datetimeFigureOut">
              <a:rPr lang="ru-RU" smtClean="0"/>
              <a:t>15.10.2023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7378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695E21F-2F78-4816-8E4C-1798B2E57549}" type="datetimeFigureOut">
              <a:rPr lang="ru-RU" smtClean="0"/>
              <a:t>15.10.2023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287329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5E21F-2F78-4816-8E4C-1798B2E57549}" type="datetimeFigureOut">
              <a:rPr lang="ru-RU" smtClean="0"/>
              <a:t>15.10.2023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39623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95E21F-2F78-4816-8E4C-1798B2E57549}" type="datetimeFigureOut">
              <a:rPr lang="ru-RU" smtClean="0"/>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180909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95E21F-2F78-4816-8E4C-1798B2E57549}" type="datetimeFigureOut">
              <a:rPr lang="ru-RU" smtClean="0"/>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3FFADB-3852-4371-9F35-870842A4024D}" type="slidenum">
              <a:rPr lang="ru-RU" smtClean="0"/>
              <a:t>‹#›</a:t>
            </a:fld>
            <a:endParaRPr lang="ru-RU"/>
          </a:p>
        </p:txBody>
      </p:sp>
    </p:spTree>
    <p:extLst>
      <p:ext uri="{BB962C8B-B14F-4D97-AF65-F5344CB8AC3E}">
        <p14:creationId xmlns:p14="http://schemas.microsoft.com/office/powerpoint/2010/main" val="358339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695E21F-2F78-4816-8E4C-1798B2E57549}" type="datetimeFigureOut">
              <a:rPr lang="ru-RU" smtClean="0"/>
              <a:t>15.10.2023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73FFADB-3852-4371-9F35-870842A4024D}" type="slidenum">
              <a:rPr lang="ru-RU" smtClean="0"/>
              <a:t>‹#›</a:t>
            </a:fld>
            <a:endParaRPr lang="ru-RU"/>
          </a:p>
        </p:txBody>
      </p:sp>
    </p:spTree>
    <p:extLst>
      <p:ext uri="{BB962C8B-B14F-4D97-AF65-F5344CB8AC3E}">
        <p14:creationId xmlns:p14="http://schemas.microsoft.com/office/powerpoint/2010/main" val="396385948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1CDDE8-CD25-46ED-8316-2C13BA584FA9}"/>
              </a:ext>
            </a:extLst>
          </p:cNvPr>
          <p:cNvSpPr>
            <a:spLocks noGrp="1"/>
          </p:cNvSpPr>
          <p:nvPr>
            <p:ph type="ctrTitle"/>
          </p:nvPr>
        </p:nvSpPr>
        <p:spPr/>
        <p:txBody>
          <a:bodyPr>
            <a:normAutofit fontScale="90000"/>
          </a:bodyPr>
          <a:lstStyle/>
          <a:p>
            <a:br>
              <a:rPr lang="ru-RU" sz="10700" b="1" dirty="0"/>
            </a:br>
            <a:br>
              <a:rPr lang="ru-RU" sz="10700" b="1" dirty="0"/>
            </a:br>
            <a:br>
              <a:rPr lang="ru-RU" sz="10700" b="1" dirty="0"/>
            </a:br>
            <a:br>
              <a:rPr lang="ru-RU" sz="10700" b="1" dirty="0"/>
            </a:br>
            <a:br>
              <a:rPr lang="ru-RU" sz="10700" b="1" dirty="0"/>
            </a:br>
            <a:br>
              <a:rPr lang="ru-RU" b="1" dirty="0"/>
            </a:br>
            <a:endParaRPr lang="ru-RU" dirty="0"/>
          </a:p>
        </p:txBody>
      </p:sp>
      <p:sp>
        <p:nvSpPr>
          <p:cNvPr id="3" name="Подзаголовок 2">
            <a:extLst>
              <a:ext uri="{FF2B5EF4-FFF2-40B4-BE49-F238E27FC236}">
                <a16:creationId xmlns:a16="http://schemas.microsoft.com/office/drawing/2014/main" id="{B868D725-8F99-4970-A4DB-3F325E9AEFD5}"/>
              </a:ext>
            </a:extLst>
          </p:cNvPr>
          <p:cNvSpPr>
            <a:spLocks noGrp="1"/>
          </p:cNvSpPr>
          <p:nvPr>
            <p:ph type="subTitle" idx="1"/>
          </p:nvPr>
        </p:nvSpPr>
        <p:spPr>
          <a:xfrm>
            <a:off x="8075612" y="5174093"/>
            <a:ext cx="4116388" cy="1162050"/>
          </a:xfrm>
        </p:spPr>
        <p:txBody>
          <a:bodyPr>
            <a:normAutofit fontScale="25000" lnSpcReduction="20000"/>
          </a:bodyPr>
          <a:lstStyle/>
          <a:p>
            <a:endParaRPr lang="ru-RU" dirty="0"/>
          </a:p>
          <a:p>
            <a:endParaRPr lang="ru-RU" dirty="0"/>
          </a:p>
          <a:p>
            <a:endParaRPr lang="ru-RU" dirty="0"/>
          </a:p>
          <a:p>
            <a:r>
              <a:rPr lang="ru-RU" sz="8000" dirty="0"/>
              <a:t>Выполнил Миронов Илья</a:t>
            </a:r>
          </a:p>
          <a:p>
            <a:r>
              <a:rPr lang="ru-RU" sz="8000" dirty="0"/>
              <a:t>ученик 6 «В» класса</a:t>
            </a:r>
          </a:p>
          <a:p>
            <a:r>
              <a:rPr lang="ru-RU" sz="8000" dirty="0"/>
              <a:t>Школа 29</a:t>
            </a:r>
          </a:p>
        </p:txBody>
      </p:sp>
      <p:sp>
        <p:nvSpPr>
          <p:cNvPr id="5" name="TextBox 4">
            <a:extLst>
              <a:ext uri="{FF2B5EF4-FFF2-40B4-BE49-F238E27FC236}">
                <a16:creationId xmlns:a16="http://schemas.microsoft.com/office/drawing/2014/main" id="{7AC3EDD0-998B-4DC9-818F-FCD1B06627A1}"/>
              </a:ext>
            </a:extLst>
          </p:cNvPr>
          <p:cNvSpPr txBox="1"/>
          <p:nvPr/>
        </p:nvSpPr>
        <p:spPr>
          <a:xfrm>
            <a:off x="2257424" y="521857"/>
            <a:ext cx="7677150" cy="423514"/>
          </a:xfrm>
          <a:prstGeom prst="rect">
            <a:avLst/>
          </a:prstGeom>
          <a:noFill/>
        </p:spPr>
        <p:txBody>
          <a:bodyPr wrap="square" rtlCol="0">
            <a:spAutoFit/>
          </a:bodyPr>
          <a:lstStyle/>
          <a:p>
            <a:pPr algn="ctr">
              <a:lnSpc>
                <a:spcPct val="115000"/>
              </a:lnSpc>
              <a:spcAft>
                <a:spcPts val="1000"/>
              </a:spcAft>
            </a:pPr>
            <a:r>
              <a:rPr lang="ru-RU"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ФАКТЫ О ПРОХОРОВСКОМ СРАЖЕНИИ</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EC00F75F-9BE2-447E-9B91-4F5A26A90E33}"/>
              </a:ext>
            </a:extLst>
          </p:cNvPr>
          <p:cNvPicPr/>
          <p:nvPr/>
        </p:nvPicPr>
        <p:blipFill>
          <a:blip r:embed="rId2" cstate="print"/>
          <a:srcRect/>
          <a:stretch>
            <a:fillRect/>
          </a:stretch>
        </p:blipFill>
        <p:spPr bwMode="auto">
          <a:xfrm>
            <a:off x="2924175" y="1233138"/>
            <a:ext cx="6580187" cy="4120229"/>
          </a:xfrm>
          <a:prstGeom prst="rect">
            <a:avLst/>
          </a:prstGeom>
          <a:noFill/>
          <a:ln w="9525">
            <a:noFill/>
            <a:miter lim="800000"/>
            <a:headEnd/>
            <a:tailEnd/>
          </a:ln>
        </p:spPr>
      </p:pic>
    </p:spTree>
    <p:extLst>
      <p:ext uri="{BB962C8B-B14F-4D97-AF65-F5344CB8AC3E}">
        <p14:creationId xmlns:p14="http://schemas.microsoft.com/office/powerpoint/2010/main" val="298034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6C6A6E6D-4CFF-4417-ACD7-07E20C28EBE0}"/>
              </a:ext>
            </a:extLst>
          </p:cNvPr>
          <p:cNvSpPr>
            <a:spLocks noGrp="1"/>
          </p:cNvSpPr>
          <p:nvPr>
            <p:ph sz="half" idx="2"/>
          </p:nvPr>
        </p:nvSpPr>
        <p:spPr>
          <a:xfrm>
            <a:off x="7277099" y="295275"/>
            <a:ext cx="4676775" cy="6419850"/>
          </a:xfrm>
        </p:spPr>
        <p:txBody>
          <a:bodyPr>
            <a:normAutofit fontScale="85000" lnSpcReduction="20000"/>
          </a:bodyPr>
          <a:lstStyle/>
          <a:p>
            <a:pPr marL="0" indent="0" algn="just">
              <a:buNone/>
            </a:pPr>
            <a:r>
              <a:rPr lang="ru-RU" dirty="0"/>
              <a:t>12 июля 1943 года состоялось кульминационное танковое сражение Курской битвы, вошедшее в историю как "сражение под Прохоровкой".  </a:t>
            </a:r>
          </a:p>
          <a:p>
            <a:pPr marL="0" indent="0" algn="just">
              <a:buNone/>
            </a:pPr>
            <a:r>
              <a:rPr lang="ru-RU" dirty="0"/>
              <a:t>В официальной историографии есть четкая дата начала сражения под Прохоровкой – 12 июля 1943 года, день, когда советская армия начала контрнаступление. Однако есть источники, которые указывают, что бои на </a:t>
            </a:r>
            <a:r>
              <a:rPr lang="ru-RU" dirty="0" err="1"/>
              <a:t>прохоровском</a:t>
            </a:r>
            <a:r>
              <a:rPr lang="ru-RU" dirty="0"/>
              <a:t> направлении велись уже на третий день после начала немецкого продвижения на Курской дуге, поэтому допустимо считать датой началом сражения возле станции Прохоровка 10 июля, день когда немецкие войска начали прорыв тылов армейской полосы обороны с целью занять Прохоровку. 12 июля же может считаться кульминацией, «дуэлью танков», однако, закончившись с неясными результатами, она продолжалась вплоть до 14 июля. Завершением же битвы под Прохоровкой называют 16 июля 1943 года, даже ночь 17 июля, когда немцами был начато отступление.</a:t>
            </a:r>
          </a:p>
          <a:p>
            <a:endParaRPr lang="ru-RU" sz="2200" dirty="0"/>
          </a:p>
        </p:txBody>
      </p:sp>
      <p:sp>
        <p:nvSpPr>
          <p:cNvPr id="12" name="TextBox 11">
            <a:extLst>
              <a:ext uri="{FF2B5EF4-FFF2-40B4-BE49-F238E27FC236}">
                <a16:creationId xmlns:a16="http://schemas.microsoft.com/office/drawing/2014/main" id="{37DAEA4E-ED29-495F-840F-3B0CC7612288}"/>
              </a:ext>
            </a:extLst>
          </p:cNvPr>
          <p:cNvSpPr txBox="1"/>
          <p:nvPr/>
        </p:nvSpPr>
        <p:spPr>
          <a:xfrm>
            <a:off x="1371600" y="933450"/>
            <a:ext cx="3714750" cy="369332"/>
          </a:xfrm>
          <a:prstGeom prst="rect">
            <a:avLst/>
          </a:prstGeom>
          <a:noFill/>
        </p:spPr>
        <p:txBody>
          <a:bodyPr wrap="square" rtlCol="0">
            <a:spAutoFit/>
          </a:bodyPr>
          <a:lstStyle/>
          <a:p>
            <a:r>
              <a:rPr lang="ru-RU" b="1" dirty="0">
                <a:solidFill>
                  <a:schemeClr val="bg1"/>
                </a:solidFill>
              </a:rPr>
              <a:t>ДАТЫ СРАЖЕНИЯ</a:t>
            </a:r>
          </a:p>
        </p:txBody>
      </p:sp>
      <p:pic>
        <p:nvPicPr>
          <p:cNvPr id="7" name="Рисунок 6" descr="Битва под Прохоровкой: факты и мифы | Читать статьи по ...">
            <a:extLst>
              <a:ext uri="{FF2B5EF4-FFF2-40B4-BE49-F238E27FC236}">
                <a16:creationId xmlns:a16="http://schemas.microsoft.com/office/drawing/2014/main" id="{AC9E3440-5D55-4506-B928-EADF3435EE30}"/>
              </a:ext>
            </a:extLst>
          </p:cNvPr>
          <p:cNvPicPr/>
          <p:nvPr/>
        </p:nvPicPr>
        <p:blipFill>
          <a:blip r:embed="rId3" cstate="print"/>
          <a:srcRect/>
          <a:stretch>
            <a:fillRect/>
          </a:stretch>
        </p:blipFill>
        <p:spPr bwMode="auto">
          <a:xfrm>
            <a:off x="1030287" y="1461135"/>
            <a:ext cx="5940425" cy="3935730"/>
          </a:xfrm>
          <a:prstGeom prst="rect">
            <a:avLst/>
          </a:prstGeom>
          <a:noFill/>
          <a:ln w="9525">
            <a:noFill/>
            <a:miter lim="800000"/>
            <a:headEnd/>
            <a:tailEnd/>
          </a:ln>
        </p:spPr>
      </p:pic>
    </p:spTree>
    <p:extLst>
      <p:ext uri="{BB962C8B-B14F-4D97-AF65-F5344CB8AC3E}">
        <p14:creationId xmlns:p14="http://schemas.microsoft.com/office/powerpoint/2010/main" val="11640541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0ABD2C-649B-47F5-A1F6-BB30B9DE817D}"/>
              </a:ext>
            </a:extLst>
          </p:cNvPr>
          <p:cNvSpPr>
            <a:spLocks noGrp="1"/>
          </p:cNvSpPr>
          <p:nvPr>
            <p:ph type="title"/>
          </p:nvPr>
        </p:nvSpPr>
        <p:spPr>
          <a:xfrm>
            <a:off x="896937" y="520542"/>
            <a:ext cx="4411663" cy="641349"/>
          </a:xfrm>
        </p:spPr>
        <p:txBody>
          <a:bodyPr>
            <a:normAutofit/>
          </a:bodyPr>
          <a:lstStyle/>
          <a:p>
            <a:r>
              <a:rPr lang="ru-RU" sz="2000" b="1" dirty="0">
                <a:solidFill>
                  <a:schemeClr val="bg1"/>
                </a:solidFill>
              </a:rPr>
              <a:t>МАСШТАБЫ</a:t>
            </a:r>
            <a:endParaRPr lang="ru-RU" sz="2200" b="1" dirty="0">
              <a:solidFill>
                <a:schemeClr val="bg1"/>
              </a:solidFill>
            </a:endParaRPr>
          </a:p>
        </p:txBody>
      </p:sp>
      <p:sp>
        <p:nvSpPr>
          <p:cNvPr id="3" name="Объект 2">
            <a:extLst>
              <a:ext uri="{FF2B5EF4-FFF2-40B4-BE49-F238E27FC236}">
                <a16:creationId xmlns:a16="http://schemas.microsoft.com/office/drawing/2014/main" id="{1F1F8E54-BD13-445D-BF17-81329E8CB556}"/>
              </a:ext>
            </a:extLst>
          </p:cNvPr>
          <p:cNvSpPr>
            <a:spLocks noGrp="1"/>
          </p:cNvSpPr>
          <p:nvPr>
            <p:ph sz="half" idx="1"/>
          </p:nvPr>
        </p:nvSpPr>
        <p:spPr>
          <a:xfrm>
            <a:off x="684211" y="4067176"/>
            <a:ext cx="11212514" cy="2466974"/>
          </a:xfrm>
        </p:spPr>
        <p:txBody>
          <a:bodyPr>
            <a:normAutofit fontScale="92500"/>
          </a:bodyPr>
          <a:lstStyle/>
          <a:p>
            <a:pPr marL="0" lvl="0" indent="0" algn="just">
              <a:buNone/>
            </a:pPr>
            <a:r>
              <a:rPr lang="ru-RU" dirty="0"/>
              <a:t>Основными участниками «танковой дуэли», прошедшей 12 июля 1943 года у Прохоровки, называются 5-я танковая армия, которой командовал генерал-лейтенант Павел Ротмистров, и 2-й танковый корпус СС, которым командовал группенфюрер СС Пауль </a:t>
            </a:r>
            <a:r>
              <a:rPr lang="ru-RU" dirty="0" err="1"/>
              <a:t>Хауссер</a:t>
            </a:r>
            <a:r>
              <a:rPr lang="ru-RU" dirty="0"/>
              <a:t>. По данным, предоставленным немецкими генералами, в бою участвовали около 700 советских машин. Другие данные называют цифру в 850 советских танков. С немецкой стороны историки называют цифру в 311 танков, хотя в официальной советской историографии присутствует цифра в 350 только уничтоженных немецких бронемашин. Именно здесь немцы впервые использовали </a:t>
            </a:r>
            <a:r>
              <a:rPr lang="ru-RU" dirty="0" err="1"/>
              <a:t>телетанкетки</a:t>
            </a:r>
            <a:endParaRPr lang="ru-RU" dirty="0"/>
          </a:p>
        </p:txBody>
      </p:sp>
      <p:pic>
        <p:nvPicPr>
          <p:cNvPr id="6" name="Рисунок 5">
            <a:extLst>
              <a:ext uri="{FF2B5EF4-FFF2-40B4-BE49-F238E27FC236}">
                <a16:creationId xmlns:a16="http://schemas.microsoft.com/office/drawing/2014/main" id="{05C75D50-845B-4797-A057-71DAE7C4AB4E}"/>
              </a:ext>
            </a:extLst>
          </p:cNvPr>
          <p:cNvPicPr/>
          <p:nvPr/>
        </p:nvPicPr>
        <p:blipFill>
          <a:blip r:embed="rId2" cstate="print"/>
          <a:srcRect/>
          <a:stretch>
            <a:fillRect/>
          </a:stretch>
        </p:blipFill>
        <p:spPr bwMode="auto">
          <a:xfrm>
            <a:off x="809625" y="1161891"/>
            <a:ext cx="5637212" cy="2834323"/>
          </a:xfrm>
          <a:prstGeom prst="rect">
            <a:avLst/>
          </a:prstGeom>
          <a:noFill/>
          <a:ln w="9525">
            <a:noFill/>
            <a:miter lim="800000"/>
            <a:headEnd/>
            <a:tailEnd/>
          </a:ln>
        </p:spPr>
      </p:pic>
      <p:pic>
        <p:nvPicPr>
          <p:cNvPr id="7" name="Объект 6">
            <a:extLst>
              <a:ext uri="{FF2B5EF4-FFF2-40B4-BE49-F238E27FC236}">
                <a16:creationId xmlns:a16="http://schemas.microsoft.com/office/drawing/2014/main" id="{0A35D6A3-4CF3-4404-A45A-23CFCC038044}"/>
              </a:ext>
            </a:extLst>
          </p:cNvPr>
          <p:cNvPicPr>
            <a:picLocks/>
          </p:cNvPicPr>
          <p:nvPr/>
        </p:nvPicPr>
        <p:blipFill>
          <a:blip r:embed="rId3" cstate="print"/>
          <a:srcRect/>
          <a:stretch>
            <a:fillRect/>
          </a:stretch>
        </p:blipFill>
        <p:spPr bwMode="auto">
          <a:xfrm>
            <a:off x="6742113" y="1161891"/>
            <a:ext cx="5011737" cy="2834322"/>
          </a:xfrm>
          <a:prstGeom prst="rect">
            <a:avLst/>
          </a:prstGeom>
          <a:noFill/>
          <a:ln w="9525">
            <a:noFill/>
            <a:miter lim="800000"/>
            <a:headEnd/>
            <a:tailEnd/>
          </a:ln>
        </p:spPr>
      </p:pic>
    </p:spTree>
    <p:extLst>
      <p:ext uri="{BB962C8B-B14F-4D97-AF65-F5344CB8AC3E}">
        <p14:creationId xmlns:p14="http://schemas.microsoft.com/office/powerpoint/2010/main" val="34569623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C8951-A1CF-4032-8353-F7C36D3B8119}"/>
              </a:ext>
            </a:extLst>
          </p:cNvPr>
          <p:cNvSpPr>
            <a:spLocks noGrp="1"/>
          </p:cNvSpPr>
          <p:nvPr>
            <p:ph type="title"/>
          </p:nvPr>
        </p:nvSpPr>
        <p:spPr>
          <a:xfrm>
            <a:off x="895350" y="354216"/>
            <a:ext cx="2708251" cy="552450"/>
          </a:xfrm>
        </p:spPr>
        <p:txBody>
          <a:bodyPr>
            <a:noAutofit/>
          </a:bodyPr>
          <a:lstStyle/>
          <a:p>
            <a:r>
              <a:rPr lang="ru-RU" sz="1800" b="1" dirty="0">
                <a:solidFill>
                  <a:schemeClr val="bg1"/>
                </a:solidFill>
              </a:rPr>
              <a:t>ПОТЕРИ</a:t>
            </a:r>
          </a:p>
        </p:txBody>
      </p:sp>
      <p:sp>
        <p:nvSpPr>
          <p:cNvPr id="4" name="Объект 3">
            <a:extLst>
              <a:ext uri="{FF2B5EF4-FFF2-40B4-BE49-F238E27FC236}">
                <a16:creationId xmlns:a16="http://schemas.microsoft.com/office/drawing/2014/main" id="{7555D9C8-4CF7-4136-8480-04F1205545C3}"/>
              </a:ext>
            </a:extLst>
          </p:cNvPr>
          <p:cNvSpPr>
            <a:spLocks noGrp="1"/>
          </p:cNvSpPr>
          <p:nvPr>
            <p:ph sz="half" idx="2"/>
          </p:nvPr>
        </p:nvSpPr>
        <p:spPr>
          <a:xfrm>
            <a:off x="428625" y="1200150"/>
            <a:ext cx="11572875" cy="4648200"/>
          </a:xfrm>
        </p:spPr>
        <p:txBody>
          <a:bodyPr>
            <a:noAutofit/>
          </a:bodyPr>
          <a:lstStyle/>
          <a:p>
            <a:pPr marL="0" indent="0" algn="just">
              <a:buNone/>
            </a:pPr>
            <a:r>
              <a:rPr lang="ru-RU" dirty="0"/>
              <a:t>Наши войска под Прохоровкой понесли огромные потери. Сейчас историками озвучивается соотношение на каждого убитого немецкого солдата приходилось шесть убитых с советской стороны. Современными историками обнародованы следующие цифры: с советской стороны было потеряно около 36 тысяч человек, 6.5 тысяч из которых были убиты, 13.5 тысяч оказались в списках пропавших без вести. Эта цифра составляет 24% от всех потерь Воронежского фронта во время Курской битвы. Немцы за этот же период потеряли около 7 тысяч солдат, из которых 2795 убиты, а 2046 – пропавшие без вести. Однако до сих пор точную цифру потерь среди солдат установить не представляется возможным. Поисковые группы и сейчас находят безымянных воинов, павших под Прохоровкой. </a:t>
            </a:r>
          </a:p>
          <a:p>
            <a:pPr marL="0" indent="0" algn="just">
              <a:buNone/>
            </a:pPr>
            <a:endParaRPr lang="ru-RU" dirty="0"/>
          </a:p>
          <a:p>
            <a:pPr marL="0" indent="0" algn="just">
              <a:buNone/>
            </a:pPr>
            <a:r>
              <a:rPr lang="ru-RU" dirty="0"/>
              <a:t>Ни одной из сторон не удалось достичь целей, поставленных на 12 июля: германским войскам не удалось захватить Прохоровку, прорвать оборону советских войск и выйти на оперативный простор, а советским войскам не удалось окружить группировку противника.</a:t>
            </a:r>
            <a:endParaRPr lang="ru-RU" sz="2200" dirty="0"/>
          </a:p>
        </p:txBody>
      </p:sp>
    </p:spTree>
    <p:extLst>
      <p:ext uri="{BB962C8B-B14F-4D97-AF65-F5344CB8AC3E}">
        <p14:creationId xmlns:p14="http://schemas.microsoft.com/office/powerpoint/2010/main" val="25095039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79CF44-3C9C-46E5-879D-9F202F04131F}"/>
              </a:ext>
            </a:extLst>
          </p:cNvPr>
          <p:cNvSpPr>
            <a:spLocks noGrp="1"/>
          </p:cNvSpPr>
          <p:nvPr>
            <p:ph type="title"/>
          </p:nvPr>
        </p:nvSpPr>
        <p:spPr>
          <a:xfrm>
            <a:off x="588960" y="381000"/>
            <a:ext cx="3278275" cy="471487"/>
          </a:xfrm>
        </p:spPr>
        <p:txBody>
          <a:bodyPr>
            <a:noAutofit/>
          </a:bodyPr>
          <a:lstStyle/>
          <a:p>
            <a:r>
              <a:rPr lang="ru-RU" sz="2000" b="1" dirty="0">
                <a:solidFill>
                  <a:schemeClr val="bg1"/>
                </a:solidFill>
              </a:rPr>
              <a:t>ИЗ ПЕРВЫХ УСТ</a:t>
            </a:r>
          </a:p>
        </p:txBody>
      </p:sp>
      <p:sp>
        <p:nvSpPr>
          <p:cNvPr id="5" name="Объект 4">
            <a:extLst>
              <a:ext uri="{FF2B5EF4-FFF2-40B4-BE49-F238E27FC236}">
                <a16:creationId xmlns:a16="http://schemas.microsoft.com/office/drawing/2014/main" id="{2407F6EC-BF9F-4D4F-B15B-9C70FB6989BE}"/>
              </a:ext>
            </a:extLst>
          </p:cNvPr>
          <p:cNvSpPr>
            <a:spLocks noGrp="1"/>
          </p:cNvSpPr>
          <p:nvPr>
            <p:ph sz="half" idx="2"/>
          </p:nvPr>
        </p:nvSpPr>
        <p:spPr>
          <a:xfrm>
            <a:off x="5808133" y="685800"/>
            <a:ext cx="6079067" cy="5753099"/>
          </a:xfrm>
        </p:spPr>
        <p:txBody>
          <a:bodyPr>
            <a:normAutofit lnSpcReduction="10000"/>
          </a:bodyPr>
          <a:lstStyle/>
          <a:p>
            <a:pPr marL="0" indent="0" algn="just">
              <a:buNone/>
            </a:pPr>
            <a:r>
              <a:rPr lang="ru-RU" dirty="0"/>
              <a:t>Вот что вспоминал, уцелевший в том адском котле, Григорий </a:t>
            </a:r>
            <a:r>
              <a:rPr lang="ru-RU" dirty="0" err="1"/>
              <a:t>Пенежко</a:t>
            </a:r>
            <a:r>
              <a:rPr lang="ru-RU" dirty="0"/>
              <a:t>, Герой Советского Союза: «... Стоял такой грохот, что перепонки давило, кровь текла из ушей. Сплошной рёв моторов, лязганье металла, грохот, взрывы снарядов, дикий скрежет разрываемого железа... От выстрелов в упор сворачивало башни, лопалась броня, взрывались танки... Открывались люки, и танковые экипажи пытались выбраться наружу... мы потеряли ощущение времени, не чувствовали ни жажды, ни зноя, ни даже ударов в тесной кабинке танка. Одна мысль, одно стремление – пока жив, бей врага. Наши танкисты, выбравшись из своих разбитых машин, искали на поле вражеские экипажи, тоже оставшиеся без техники, и били из пистолетов, схватывались врукопашную...»</a:t>
            </a:r>
            <a:br>
              <a:rPr lang="ru-RU" dirty="0"/>
            </a:br>
            <a:endParaRPr lang="ru-RU" dirty="0"/>
          </a:p>
        </p:txBody>
      </p:sp>
      <p:pic>
        <p:nvPicPr>
          <p:cNvPr id="7" name="Рисунок 6" descr="Пэнэжко Григорий Иванович">
            <a:extLst>
              <a:ext uri="{FF2B5EF4-FFF2-40B4-BE49-F238E27FC236}">
                <a16:creationId xmlns:a16="http://schemas.microsoft.com/office/drawing/2014/main" id="{F6969DC5-FEA9-4FBC-A421-8EAB139755C0}"/>
              </a:ext>
            </a:extLst>
          </p:cNvPr>
          <p:cNvPicPr/>
          <p:nvPr/>
        </p:nvPicPr>
        <p:blipFill>
          <a:blip r:embed="rId2" cstate="print"/>
          <a:srcRect/>
          <a:stretch>
            <a:fillRect/>
          </a:stretch>
        </p:blipFill>
        <p:spPr bwMode="auto">
          <a:xfrm>
            <a:off x="588960" y="1771650"/>
            <a:ext cx="2313940" cy="2819400"/>
          </a:xfrm>
          <a:prstGeom prst="rect">
            <a:avLst/>
          </a:prstGeom>
          <a:noFill/>
          <a:ln w="9525">
            <a:noFill/>
            <a:miter lim="800000"/>
            <a:headEnd/>
            <a:tailEnd/>
          </a:ln>
        </p:spPr>
      </p:pic>
      <p:pic>
        <p:nvPicPr>
          <p:cNvPr id="8" name="Рисунок 7" descr="undefined">
            <a:extLst>
              <a:ext uri="{FF2B5EF4-FFF2-40B4-BE49-F238E27FC236}">
                <a16:creationId xmlns:a16="http://schemas.microsoft.com/office/drawing/2014/main" id="{91403242-5C21-45D3-ADF0-6BF444DFE707}"/>
              </a:ext>
            </a:extLst>
          </p:cNvPr>
          <p:cNvPicPr/>
          <p:nvPr/>
        </p:nvPicPr>
        <p:blipFill>
          <a:blip r:embed="rId3" cstate="print"/>
          <a:srcRect/>
          <a:stretch>
            <a:fillRect/>
          </a:stretch>
        </p:blipFill>
        <p:spPr bwMode="auto">
          <a:xfrm>
            <a:off x="3313692" y="1793240"/>
            <a:ext cx="2190750" cy="2797810"/>
          </a:xfrm>
          <a:prstGeom prst="rect">
            <a:avLst/>
          </a:prstGeom>
          <a:noFill/>
          <a:ln w="9525">
            <a:noFill/>
            <a:miter lim="800000"/>
            <a:headEnd/>
            <a:tailEnd/>
          </a:ln>
        </p:spPr>
      </p:pic>
    </p:spTree>
    <p:extLst>
      <p:ext uri="{BB962C8B-B14F-4D97-AF65-F5344CB8AC3E}">
        <p14:creationId xmlns:p14="http://schemas.microsoft.com/office/powerpoint/2010/main" val="2261712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873194-9D18-4B7C-BABD-DA899C282C2B}"/>
              </a:ext>
            </a:extLst>
          </p:cNvPr>
          <p:cNvSpPr>
            <a:spLocks noGrp="1"/>
          </p:cNvSpPr>
          <p:nvPr>
            <p:ph type="title"/>
          </p:nvPr>
        </p:nvSpPr>
        <p:spPr>
          <a:xfrm>
            <a:off x="341888" y="410632"/>
            <a:ext cx="3525838" cy="570443"/>
          </a:xfrm>
        </p:spPr>
        <p:txBody>
          <a:bodyPr>
            <a:normAutofit/>
          </a:bodyPr>
          <a:lstStyle/>
          <a:p>
            <a:r>
              <a:rPr lang="ru-RU" sz="2000" b="1" dirty="0">
                <a:solidFill>
                  <a:schemeClr val="bg1"/>
                </a:solidFill>
              </a:rPr>
              <a:t>ДАНЬ ПАМЯТИ</a:t>
            </a:r>
          </a:p>
        </p:txBody>
      </p:sp>
      <p:sp>
        <p:nvSpPr>
          <p:cNvPr id="4" name="Объект 3">
            <a:extLst>
              <a:ext uri="{FF2B5EF4-FFF2-40B4-BE49-F238E27FC236}">
                <a16:creationId xmlns:a16="http://schemas.microsoft.com/office/drawing/2014/main" id="{5069F0D4-A1E0-4A4F-ABD2-58179264D128}"/>
              </a:ext>
            </a:extLst>
          </p:cNvPr>
          <p:cNvSpPr>
            <a:spLocks noGrp="1"/>
          </p:cNvSpPr>
          <p:nvPr>
            <p:ph sz="half" idx="2"/>
          </p:nvPr>
        </p:nvSpPr>
        <p:spPr>
          <a:xfrm>
            <a:off x="468312" y="5010150"/>
            <a:ext cx="11609387" cy="1638300"/>
          </a:xfrm>
        </p:spPr>
        <p:txBody>
          <a:bodyPr>
            <a:noAutofit/>
          </a:bodyPr>
          <a:lstStyle/>
          <a:p>
            <a:pPr marL="0" indent="0" algn="just">
              <a:buNone/>
            </a:pPr>
            <a:r>
              <a:rPr lang="ru-RU" dirty="0"/>
              <a:t>В память о погибших под Прохоровкой 3 мая 1995 года к 50-летию Победы в Великой Отечественной войне в Прохоровке был открыт Храм Святых Апостолов Петра и Павла (день празднования этих святых приходится на 12 июля, день сражения). На мраморных плитах его стен высечены имена 7 тысяч погибших здесь воинов.</a:t>
            </a:r>
            <a:endParaRPr lang="ru-RU" sz="2200" dirty="0"/>
          </a:p>
        </p:txBody>
      </p:sp>
      <p:pic>
        <p:nvPicPr>
          <p:cNvPr id="6" name="Рисунок 5" descr="Прохоровка: храм святых апостолов Петра и Павла | Дорогами Души">
            <a:extLst>
              <a:ext uri="{FF2B5EF4-FFF2-40B4-BE49-F238E27FC236}">
                <a16:creationId xmlns:a16="http://schemas.microsoft.com/office/drawing/2014/main" id="{EC82D2DC-AC2D-445A-B244-F0F5066CB7C4}"/>
              </a:ext>
            </a:extLst>
          </p:cNvPr>
          <p:cNvPicPr/>
          <p:nvPr/>
        </p:nvPicPr>
        <p:blipFill>
          <a:blip r:embed="rId2" cstate="print"/>
          <a:srcRect/>
          <a:stretch>
            <a:fillRect/>
          </a:stretch>
        </p:blipFill>
        <p:spPr bwMode="auto">
          <a:xfrm>
            <a:off x="638175" y="981075"/>
            <a:ext cx="5069899" cy="3875722"/>
          </a:xfrm>
          <a:prstGeom prst="rect">
            <a:avLst/>
          </a:prstGeom>
          <a:noFill/>
          <a:ln w="9525">
            <a:noFill/>
            <a:miter lim="800000"/>
            <a:headEnd/>
            <a:tailEnd/>
          </a:ln>
        </p:spPr>
      </p:pic>
      <p:pic>
        <p:nvPicPr>
          <p:cNvPr id="7" name="Рисунок 6" descr="Храм петра и павла прохоровка. Храм святых первоверховных апостолов Петра и  Павла пос">
            <a:extLst>
              <a:ext uri="{FF2B5EF4-FFF2-40B4-BE49-F238E27FC236}">
                <a16:creationId xmlns:a16="http://schemas.microsoft.com/office/drawing/2014/main" id="{F1FA7079-576A-416A-82F5-B28F2F4D6EA7}"/>
              </a:ext>
            </a:extLst>
          </p:cNvPr>
          <p:cNvPicPr/>
          <p:nvPr/>
        </p:nvPicPr>
        <p:blipFill>
          <a:blip r:embed="rId3" cstate="print"/>
          <a:srcRect/>
          <a:stretch>
            <a:fillRect/>
          </a:stretch>
        </p:blipFill>
        <p:spPr bwMode="auto">
          <a:xfrm>
            <a:off x="6004361" y="981075"/>
            <a:ext cx="5538153" cy="3875723"/>
          </a:xfrm>
          <a:prstGeom prst="rect">
            <a:avLst/>
          </a:prstGeom>
          <a:noFill/>
          <a:ln w="9525">
            <a:noFill/>
            <a:miter lim="800000"/>
            <a:headEnd/>
            <a:tailEnd/>
          </a:ln>
        </p:spPr>
      </p:pic>
    </p:spTree>
    <p:extLst>
      <p:ext uri="{BB962C8B-B14F-4D97-AF65-F5344CB8AC3E}">
        <p14:creationId xmlns:p14="http://schemas.microsoft.com/office/powerpoint/2010/main" val="243312201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BF1C2C-B9FD-4E41-9BC0-1B803C88EA22}"/>
              </a:ext>
            </a:extLst>
          </p:cNvPr>
          <p:cNvSpPr>
            <a:spLocks noGrp="1"/>
          </p:cNvSpPr>
          <p:nvPr>
            <p:ph type="title"/>
          </p:nvPr>
        </p:nvSpPr>
        <p:spPr>
          <a:xfrm>
            <a:off x="1813718" y="4816772"/>
            <a:ext cx="3824089" cy="1431924"/>
          </a:xfrm>
        </p:spPr>
        <p:txBody>
          <a:bodyPr>
            <a:normAutofit/>
          </a:bodyPr>
          <a:lstStyle/>
          <a:p>
            <a:pPr algn="ctr"/>
            <a:r>
              <a:rPr lang="ru-RU" sz="1800" dirty="0">
                <a:solidFill>
                  <a:schemeClr val="bg1"/>
                </a:solidFill>
              </a:rPr>
              <a:t>Памятник павшим воинам в мемориальном комплексе «Прохоровское поле»</a:t>
            </a:r>
          </a:p>
        </p:txBody>
      </p:sp>
      <p:pic>
        <p:nvPicPr>
          <p:cNvPr id="6" name="Объект 5">
            <a:extLst>
              <a:ext uri="{FF2B5EF4-FFF2-40B4-BE49-F238E27FC236}">
                <a16:creationId xmlns:a16="http://schemas.microsoft.com/office/drawing/2014/main" id="{FE06E763-6B5C-4FCC-970A-EFF9EA249D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33600" y="471062"/>
            <a:ext cx="3219450" cy="4292601"/>
          </a:xfrm>
        </p:spPr>
      </p:pic>
      <p:pic>
        <p:nvPicPr>
          <p:cNvPr id="8" name="Объект 7">
            <a:extLst>
              <a:ext uri="{FF2B5EF4-FFF2-40B4-BE49-F238E27FC236}">
                <a16:creationId xmlns:a16="http://schemas.microsoft.com/office/drawing/2014/main" id="{417CD4BE-E399-44AD-9AD5-3C8340E84AC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42333" y="471062"/>
            <a:ext cx="2716068" cy="4345710"/>
          </a:xfrm>
        </p:spPr>
      </p:pic>
      <p:sp>
        <p:nvSpPr>
          <p:cNvPr id="9" name="Прямоугольник 8">
            <a:extLst>
              <a:ext uri="{FF2B5EF4-FFF2-40B4-BE49-F238E27FC236}">
                <a16:creationId xmlns:a16="http://schemas.microsoft.com/office/drawing/2014/main" id="{ED3AA37C-0EB1-43FD-BD2D-EF3457F0FA40}"/>
              </a:ext>
            </a:extLst>
          </p:cNvPr>
          <p:cNvSpPr/>
          <p:nvPr/>
        </p:nvSpPr>
        <p:spPr>
          <a:xfrm>
            <a:off x="7259618" y="4959647"/>
            <a:ext cx="2953482" cy="923330"/>
          </a:xfrm>
          <a:prstGeom prst="rect">
            <a:avLst/>
          </a:prstGeom>
        </p:spPr>
        <p:txBody>
          <a:bodyPr wrap="square">
            <a:spAutoFit/>
          </a:bodyPr>
          <a:lstStyle/>
          <a:p>
            <a:pPr algn="ctr"/>
            <a:r>
              <a:rPr lang="ru-RU" dirty="0">
                <a:solidFill>
                  <a:schemeClr val="bg1"/>
                </a:solidFill>
                <a:latin typeface="+mj-lt"/>
              </a:rPr>
              <a:t>ЗВОННИЦА В ПАМЯТЬ О ПОГИБШИХ НА ПРОХОРОВСКОМ ПОЛЕ</a:t>
            </a:r>
          </a:p>
        </p:txBody>
      </p:sp>
    </p:spTree>
    <p:extLst>
      <p:ext uri="{BB962C8B-B14F-4D97-AF65-F5344CB8AC3E}">
        <p14:creationId xmlns:p14="http://schemas.microsoft.com/office/powerpoint/2010/main" val="251785643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0737F-4066-4FA2-9FC2-E90373DE6BBD}"/>
              </a:ext>
            </a:extLst>
          </p:cNvPr>
          <p:cNvSpPr>
            <a:spLocks noGrp="1"/>
          </p:cNvSpPr>
          <p:nvPr>
            <p:ph type="title"/>
          </p:nvPr>
        </p:nvSpPr>
        <p:spPr>
          <a:xfrm>
            <a:off x="808038" y="1462617"/>
            <a:ext cx="2999564" cy="461434"/>
          </a:xfrm>
        </p:spPr>
        <p:txBody>
          <a:bodyPr>
            <a:noAutofit/>
          </a:bodyPr>
          <a:lstStyle/>
          <a:p>
            <a:r>
              <a:rPr lang="ru-RU" sz="2000" b="1" dirty="0">
                <a:solidFill>
                  <a:schemeClr val="bg1"/>
                </a:solidFill>
              </a:rPr>
              <a:t>ЧТОБЫ ПОМНИЛИ</a:t>
            </a:r>
          </a:p>
        </p:txBody>
      </p:sp>
      <p:sp>
        <p:nvSpPr>
          <p:cNvPr id="4" name="Объект 3">
            <a:extLst>
              <a:ext uri="{FF2B5EF4-FFF2-40B4-BE49-F238E27FC236}">
                <a16:creationId xmlns:a16="http://schemas.microsoft.com/office/drawing/2014/main" id="{1F1A4DBB-5534-4AC1-AB5D-E55A60443BF4}"/>
              </a:ext>
            </a:extLst>
          </p:cNvPr>
          <p:cNvSpPr>
            <a:spLocks noGrp="1"/>
          </p:cNvSpPr>
          <p:nvPr>
            <p:ph sz="half" idx="2"/>
          </p:nvPr>
        </p:nvSpPr>
        <p:spPr>
          <a:xfrm>
            <a:off x="5764214" y="1538287"/>
            <a:ext cx="6191250" cy="3781426"/>
          </a:xfrm>
        </p:spPr>
        <p:txBody>
          <a:bodyPr>
            <a:normAutofit/>
          </a:bodyPr>
          <a:lstStyle/>
          <a:p>
            <a:pPr marL="0" indent="0" algn="just">
              <a:buNone/>
            </a:pPr>
            <a:r>
              <a:rPr lang="ru-RU" dirty="0"/>
              <a:t>Массовый советский читатель о сражении под Прохоровкой узнал только в 1953 году, после выхода в свет книги «Курская битва» И. Маркина. Память об этом танковом сражении осталась даже в музыкальной культуре. Одна из песен шведской группы </a:t>
            </a:r>
            <a:r>
              <a:rPr lang="ru-RU" dirty="0" err="1"/>
              <a:t>Sabaton</a:t>
            </a:r>
            <a:r>
              <a:rPr lang="ru-RU" dirty="0"/>
              <a:t> — «</a:t>
            </a:r>
            <a:r>
              <a:rPr lang="ru-RU" dirty="0" err="1"/>
              <a:t>Panzerkampf</a:t>
            </a:r>
            <a:r>
              <a:rPr lang="ru-RU" dirty="0"/>
              <a:t>» воспевает героизм советских солдат в танковой битве под Прохоровкой</a:t>
            </a:r>
            <a:endParaRPr lang="ru-RU" sz="8800" dirty="0"/>
          </a:p>
        </p:txBody>
      </p:sp>
      <p:pic>
        <p:nvPicPr>
          <p:cNvPr id="7" name="Объект 6">
            <a:extLst>
              <a:ext uri="{FF2B5EF4-FFF2-40B4-BE49-F238E27FC236}">
                <a16:creationId xmlns:a16="http://schemas.microsoft.com/office/drawing/2014/main" id="{59788302-D6B4-4595-813F-37E7DCC91E61}"/>
              </a:ext>
            </a:extLst>
          </p:cNvPr>
          <p:cNvPicPr>
            <a:picLocks noGrp="1"/>
          </p:cNvPicPr>
          <p:nvPr>
            <p:ph sz="half" idx="1"/>
          </p:nvPr>
        </p:nvPicPr>
        <p:blipFill>
          <a:blip r:embed="rId2" cstate="print"/>
          <a:srcRect/>
          <a:stretch>
            <a:fillRect/>
          </a:stretch>
        </p:blipFill>
        <p:spPr bwMode="auto">
          <a:xfrm>
            <a:off x="722313" y="2074925"/>
            <a:ext cx="4937125" cy="2855787"/>
          </a:xfrm>
          <a:prstGeom prst="rect">
            <a:avLst/>
          </a:prstGeom>
          <a:noFill/>
          <a:ln w="9525">
            <a:noFill/>
            <a:miter lim="800000"/>
            <a:headEnd/>
            <a:tailEnd/>
          </a:ln>
        </p:spPr>
      </p:pic>
    </p:spTree>
    <p:extLst>
      <p:ext uri="{BB962C8B-B14F-4D97-AF65-F5344CB8AC3E}">
        <p14:creationId xmlns:p14="http://schemas.microsoft.com/office/powerpoint/2010/main" val="1592934894"/>
      </p:ext>
    </p:extLst>
  </p:cSld>
  <p:clrMapOvr>
    <a:masterClrMapping/>
  </p:clrMapOvr>
  <p:transition spd="slow">
    <p:push dir="u"/>
  </p:transition>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406</TotalTime>
  <Words>688</Words>
  <Application>Microsoft Office PowerPoint</Application>
  <PresentationFormat>Широкоэкранный</PresentationFormat>
  <Paragraphs>26</Paragraphs>
  <Slides>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Century Gothic</vt:lpstr>
      <vt:lpstr>Wingdings 3</vt:lpstr>
      <vt:lpstr>Сектор</vt:lpstr>
      <vt:lpstr>      </vt:lpstr>
      <vt:lpstr>Презентация PowerPoint</vt:lpstr>
      <vt:lpstr>МАСШТАБЫ</vt:lpstr>
      <vt:lpstr>ПОТЕРИ</vt:lpstr>
      <vt:lpstr>ИЗ ПЕРВЫХ УСТ</vt:lpstr>
      <vt:lpstr>ДАНЬ ПАМЯТИ</vt:lpstr>
      <vt:lpstr>Памятник павшим воинам в мемориальном комплексе «Прохоровское поле»</vt:lpstr>
      <vt:lpstr>ЧТОБЫ ПОМНИЛИ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Царь Соломон  (Шломо, Сулейман)</dc:title>
  <dc:creator>89122830301@mail.ru</dc:creator>
  <cp:lastModifiedBy>89122830301@mail.ru</cp:lastModifiedBy>
  <cp:revision>18</cp:revision>
  <dcterms:created xsi:type="dcterms:W3CDTF">2022-11-18T14:27:11Z</dcterms:created>
  <dcterms:modified xsi:type="dcterms:W3CDTF">2023-10-15T17:52:30Z</dcterms:modified>
</cp:coreProperties>
</file>